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  <p:sldMasterId id="2147483680" r:id="rId5"/>
  </p:sldMasterIdLst>
  <p:notesMasterIdLst>
    <p:notesMasterId r:id="rId72"/>
  </p:notesMasterIdLst>
  <p:sldIdLst>
    <p:sldId id="1125" r:id="rId6"/>
    <p:sldId id="1151" r:id="rId7"/>
    <p:sldId id="1202" r:id="rId8"/>
    <p:sldId id="1216" r:id="rId9"/>
    <p:sldId id="1155" r:id="rId10"/>
    <p:sldId id="1152" r:id="rId11"/>
    <p:sldId id="1156" r:id="rId12"/>
    <p:sldId id="1158" r:id="rId13"/>
    <p:sldId id="1160" r:id="rId14"/>
    <p:sldId id="1161" r:id="rId15"/>
    <p:sldId id="1162" r:id="rId16"/>
    <p:sldId id="1159" r:id="rId17"/>
    <p:sldId id="1157" r:id="rId18"/>
    <p:sldId id="1164" r:id="rId19"/>
    <p:sldId id="1114" r:id="rId20"/>
    <p:sldId id="1163" r:id="rId21"/>
    <p:sldId id="289" r:id="rId22"/>
    <p:sldId id="1165" r:id="rId23"/>
    <p:sldId id="1166" r:id="rId24"/>
    <p:sldId id="1185" r:id="rId25"/>
    <p:sldId id="1170" r:id="rId26"/>
    <p:sldId id="1172" r:id="rId27"/>
    <p:sldId id="1171" r:id="rId28"/>
    <p:sldId id="1169" r:id="rId29"/>
    <p:sldId id="1217" r:id="rId30"/>
    <p:sldId id="1167" r:id="rId31"/>
    <p:sldId id="1213" r:id="rId32"/>
    <p:sldId id="1077" r:id="rId33"/>
    <p:sldId id="1186" r:id="rId34"/>
    <p:sldId id="1174" r:id="rId35"/>
    <p:sldId id="1175" r:id="rId36"/>
    <p:sldId id="1176" r:id="rId37"/>
    <p:sldId id="1177" r:id="rId38"/>
    <p:sldId id="1178" r:id="rId39"/>
    <p:sldId id="1187" r:id="rId40"/>
    <p:sldId id="1188" r:id="rId41"/>
    <p:sldId id="1179" r:id="rId42"/>
    <p:sldId id="1180" r:id="rId43"/>
    <p:sldId id="1181" r:id="rId44"/>
    <p:sldId id="1182" r:id="rId45"/>
    <p:sldId id="1173" r:id="rId46"/>
    <p:sldId id="1184" r:id="rId47"/>
    <p:sldId id="1190" r:id="rId48"/>
    <p:sldId id="1191" r:id="rId49"/>
    <p:sldId id="1192" r:id="rId50"/>
    <p:sldId id="1189" r:id="rId51"/>
    <p:sldId id="1183" r:id="rId52"/>
    <p:sldId id="1193" r:id="rId53"/>
    <p:sldId id="1194" r:id="rId54"/>
    <p:sldId id="1195" r:id="rId55"/>
    <p:sldId id="1196" r:id="rId56"/>
    <p:sldId id="1199" r:id="rId57"/>
    <p:sldId id="1200" r:id="rId58"/>
    <p:sldId id="1207" r:id="rId59"/>
    <p:sldId id="1205" r:id="rId60"/>
    <p:sldId id="1211" r:id="rId61"/>
    <p:sldId id="1214" r:id="rId62"/>
    <p:sldId id="1215" r:id="rId63"/>
    <p:sldId id="1197" r:id="rId64"/>
    <p:sldId id="1209" r:id="rId65"/>
    <p:sldId id="1210" r:id="rId66"/>
    <p:sldId id="1198" r:id="rId67"/>
    <p:sldId id="1153" r:id="rId68"/>
    <p:sldId id="1203" r:id="rId69"/>
    <p:sldId id="1040" r:id="rId70"/>
    <p:sldId id="1201" r:id="rId7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264620A-8FD9-0E42-BAD5-7E5A68867D83}" v="860" dt="2025-11-20T14:24:10.936"/>
  </p1510:revLst>
</p1510:revInfo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37CE84F3-28C3-443E-9E96-99CF82512B78}" styleName="Dark Style 1 - Accent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398"/>
    <p:restoredTop sz="91014"/>
  </p:normalViewPr>
  <p:slideViewPr>
    <p:cSldViewPr snapToGrid="0">
      <p:cViewPr varScale="1">
        <p:scale>
          <a:sx n="104" d="100"/>
          <a:sy n="104" d="100"/>
        </p:scale>
        <p:origin x="240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16" Type="http://schemas.openxmlformats.org/officeDocument/2006/relationships/slide" Target="slides/slide1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78F746-2F50-AB48-A165-B30183755C00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EA1EE-55F3-6147-BFB3-52BF101715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95770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2970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6242F8-480D-FB33-C12F-E34C0229A4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124C983-C12B-DF6B-580C-72ECFF1B1E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779DFA-4E4B-1630-A309-B6F353F85A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chat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38B262-05E0-7318-A4F0-30EB134048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06329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5FCC9B-4015-0333-C70E-7CA2253E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467191-8E19-680E-DD17-9A1541B378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14D4488-745F-10B3-F17A-0E57A14496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If you would like to join a community of like-minded people at TU/e – you are welcome to become a member of the OS community Eindhoven. </a:t>
            </a:r>
          </a:p>
          <a:p>
            <a:pPr marL="171450" indent="-171450">
              <a:buFontTx/>
              <a:buChar char="-"/>
            </a:pPr>
            <a:r>
              <a:rPr lang="en-US"/>
              <a:t>It’s a space where you can exchange experiences with fellow researchers, learn something new and/or share your knowledge with others. </a:t>
            </a:r>
          </a:p>
          <a:p>
            <a:pPr marL="171450" indent="-171450">
              <a:buFontTx/>
              <a:buChar char="-"/>
            </a:pPr>
            <a:r>
              <a:rPr lang="en-US"/>
              <a:t>Starting from the new academic year, we are going to have budget from NWO which will help the community to develop and grow and you can be part of it.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FB959-D388-BD6F-CADC-96183B9CAC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562099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www.researchequals.com</a:t>
            </a:r>
            <a:r>
              <a:rPr lang="en-US" dirty="0"/>
              <a:t>/modules/x4b0-jtqj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1814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4790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6621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5668070" name="Slide Image Placeholder 1"/>
          <p:cNvSpPr txBox="1">
            <a:spLocks noGrp="1" noRot="1" noChangeAspect="1"/>
          </p:cNvSpPr>
          <p:nvPr>
            <p:ph type="sldImg" idx="4294967295"/>
          </p:nvPr>
        </p:nvSpPr>
        <p:spPr bwMode="auto">
          <a:xfrm>
            <a:off x="-4763" y="0"/>
            <a:ext cx="22226" cy="1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>
            <a:spAutoFit/>
          </a:bodyPr>
          <a:lstStyle/>
          <a:p>
            <a:pPr>
              <a:defRPr/>
            </a:pPr>
            <a:endParaRPr/>
          </a:p>
        </p:txBody>
      </p:sp>
      <p:sp>
        <p:nvSpPr>
          <p:cNvPr id="938888438" name="Notes Placeholder 2"/>
          <p:cNvSpPr txBox="1">
            <a:spLocks noGrp="1"/>
          </p:cNvSpPr>
          <p:nvPr>
            <p:ph type="body" idx="4294967295"/>
          </p:nvPr>
        </p:nvSpPr>
        <p:spPr bwMode="auto">
          <a:xfrm>
            <a:off x="0" y="0"/>
            <a:ext cx="12458815" cy="71995464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>
            <a:spAutoFit/>
          </a:bodyPr>
          <a:lstStyle/>
          <a:p>
            <a:pPr>
              <a:defRPr/>
            </a:pPr>
            <a:r>
              <a:rPr lang="en-US" dirty="0"/>
              <a:t>Findable and accessible can be covered by being open, but not other two</a:t>
            </a:r>
            <a:endParaRPr dirty="0"/>
          </a:p>
          <a:p>
            <a:pPr>
              <a:defRPr/>
            </a:pPr>
            <a:endParaRPr dirty="0"/>
          </a:p>
        </p:txBody>
      </p:sp>
      <p:sp>
        <p:nvSpPr>
          <p:cNvPr id="1701140143" name="Slide Number Placeholder 3"/>
          <p:cNvSpPr txBox="1">
            <a:spLocks noGrp="1"/>
          </p:cNvSpPr>
          <p:nvPr>
            <p:ph type="sldNum" sz="quarter" idx="4294967295"/>
          </p:nvPr>
        </p:nvSpPr>
        <p:spPr bwMode="auto">
          <a:xfrm>
            <a:off x="0" y="0"/>
            <a:ext cx="12700" cy="12700"/>
          </a:xfrm>
          <a:prstGeom prst="rect">
            <a:avLst/>
          </a:prstGeom>
          <a:noFill/>
          <a:ln>
            <a:noFill/>
          </a:ln>
          <a:effectLst/>
        </p:spPr>
        <p:txBody>
          <a:bodyPr wrap="none" anchor="t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CC2A059-B141-45A7-B910-B096D6D06820}" type="slidenum">
              <a: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pPr marL="0" marR="0" lvl="0" indent="0" algn="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A1B61A-D719-F1F0-D647-32C8CBB3D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90B384-25D1-AD54-16CB-9A70104BD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6BC7F3-3F3D-86D2-50E7-03778C966E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ea typeface="Calibri"/>
                <a:cs typeface="Calibri"/>
              </a:rPr>
              <a:t>Kaggle: from the website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Telescope: By ESO/B. Tafreshi (</a:t>
            </a:r>
            <a:r>
              <a:rPr lang="en-US" dirty="0" err="1">
                <a:ea typeface="Calibri"/>
                <a:cs typeface="Calibri"/>
              </a:rPr>
              <a:t>twanight.org</a:t>
            </a:r>
            <a:r>
              <a:rPr lang="en-US" dirty="0">
                <a:ea typeface="Calibri"/>
                <a:cs typeface="Calibri"/>
              </a:rPr>
              <a:t>) - http://</a:t>
            </a:r>
            <a:r>
              <a:rPr lang="en-US" dirty="0" err="1">
                <a:ea typeface="Calibri"/>
                <a:cs typeface="Calibri"/>
              </a:rPr>
              <a:t>www.eso.org</a:t>
            </a:r>
            <a:r>
              <a:rPr lang="en-US" dirty="0">
                <a:ea typeface="Calibri"/>
                <a:cs typeface="Calibri"/>
              </a:rPr>
              <a:t>/public/images/potw1512a/, CC BY 4.0, https://</a:t>
            </a:r>
            <a:r>
              <a:rPr lang="en-US" dirty="0" err="1">
                <a:ea typeface="Calibri"/>
                <a:cs typeface="Calibri"/>
              </a:rPr>
              <a:t>commons.wikimedia.org</a:t>
            </a:r>
            <a:r>
              <a:rPr lang="en-US" dirty="0">
                <a:ea typeface="Calibri"/>
                <a:cs typeface="Calibri"/>
              </a:rPr>
              <a:t>/w/</a:t>
            </a:r>
            <a:r>
              <a:rPr lang="en-US" dirty="0" err="1">
                <a:ea typeface="Calibri"/>
                <a:cs typeface="Calibri"/>
              </a:rPr>
              <a:t>index.php?curid</a:t>
            </a:r>
            <a:r>
              <a:rPr lang="en-US" dirty="0">
                <a:ea typeface="Calibri"/>
                <a:cs typeface="Calibri"/>
              </a:rPr>
              <a:t>=39502519</a:t>
            </a:r>
          </a:p>
          <a:p>
            <a:r>
              <a:rPr lang="en-US" dirty="0">
                <a:ea typeface="Calibri"/>
                <a:cs typeface="Calibri"/>
              </a:rPr>
              <a:t>ESO data can be found on https://</a:t>
            </a:r>
            <a:r>
              <a:rPr lang="en-US" dirty="0" err="1">
                <a:ea typeface="Calibri"/>
                <a:cs typeface="Calibri"/>
              </a:rPr>
              <a:t>archive.eso.org</a:t>
            </a:r>
            <a:r>
              <a:rPr lang="en-US" dirty="0">
                <a:ea typeface="Calibri"/>
                <a:cs typeface="Calibri"/>
              </a:rPr>
              <a:t>/</a:t>
            </a:r>
            <a:r>
              <a:rPr lang="en-US" dirty="0" err="1">
                <a:ea typeface="Calibri"/>
                <a:cs typeface="Calibri"/>
              </a:rPr>
              <a:t>cms.html</a:t>
            </a:r>
            <a:endParaRPr lang="en-US" dirty="0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Floppy disks: https://</a:t>
            </a:r>
            <a:r>
              <a:rPr lang="en-US" dirty="0" err="1">
                <a:ea typeface="Calibri"/>
                <a:cs typeface="Calibri"/>
              </a:rPr>
              <a:t>commons.wikimedia.org</a:t>
            </a:r>
            <a:r>
              <a:rPr lang="en-US" dirty="0">
                <a:ea typeface="Calibri"/>
                <a:cs typeface="Calibri"/>
              </a:rPr>
              <a:t>/wiki/File:MF-2HD_Disketten_3%C2%BD-inch_floppy_disks_3%C2%BD-inch_floppy_disk_storage.JPG</a:t>
            </a:r>
          </a:p>
          <a:p>
            <a:endParaRPr lang="en-US" dirty="0">
              <a:ea typeface="Calibri"/>
              <a:cs typeface="Calibri"/>
            </a:endParaRPr>
          </a:p>
          <a:p>
            <a:r>
              <a:rPr lang="en-US" dirty="0">
                <a:ea typeface="Calibri"/>
                <a:cs typeface="Calibri"/>
              </a:rPr>
              <a:t>Genes: https://</a:t>
            </a:r>
            <a:r>
              <a:rPr lang="en-US" dirty="0" err="1">
                <a:ea typeface="Calibri"/>
                <a:cs typeface="Calibri"/>
              </a:rPr>
              <a:t>en.wikipedia.org</a:t>
            </a:r>
            <a:r>
              <a:rPr lang="en-US" dirty="0">
                <a:ea typeface="Calibri"/>
                <a:cs typeface="Calibri"/>
              </a:rPr>
              <a:t>/wiki/</a:t>
            </a:r>
            <a:r>
              <a:rPr lang="en-US" dirty="0" err="1">
                <a:ea typeface="Calibri"/>
                <a:cs typeface="Calibri"/>
              </a:rPr>
              <a:t>File:Human_karyotype_with_bands_and_sub-bands.png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DC387-483B-8C55-0055-2A45B56217C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72538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SIPS 2023 Schedule: https://</a:t>
            </a:r>
            <a:r>
              <a:rPr lang="en-US" dirty="0" err="1"/>
              <a:t>docs.google.com</a:t>
            </a:r>
            <a:r>
              <a:rPr lang="en-US" dirty="0"/>
              <a:t>/spreadsheets/d/1eeyRx6oxVDWwgUYGTZKIuWVNJfqqjx3O6RTN08SulvU/</a:t>
            </a:r>
            <a:r>
              <a:rPr lang="en-US" dirty="0" err="1"/>
              <a:t>edit?gid</a:t>
            </a:r>
            <a:r>
              <a:rPr lang="en-US" dirty="0"/>
              <a:t>=1435057465#gid=1435057465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55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578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50485F-6D6F-ADEA-4ACD-9468BDA2A7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27AD6E2-2D4E-4A95-5336-CC42052316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905F7D-CD22-E3B6-E5CF-302B40EAB2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Open the chat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C80E5D-86D6-A47F-E126-EC6061A62A4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AEA1EE-55F3-6147-BFB3-52BF101715CE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5208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2B7C-452B-BCEB-9CE8-AF8F2C0CF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19038-3E1E-50A6-853D-38BCD4975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A666A-ECA0-5B86-642E-AB400CF1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3E66-4D40-3602-B4B9-08B2D597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D348F-F92B-0104-DE7E-D374E23A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4574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871EE-24D5-E719-F0B2-9FD987CA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8ACD2-4BE5-4C79-C1AC-89D96D34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041BF-684E-AA1C-D97D-CE0199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75857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5035-690E-A9E9-D58A-3634CC80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88866-382A-7AD3-C76E-4F1AA13EC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F3F46-8619-6A0C-DF32-C4DC27727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E75FA-AD58-C374-9AD9-A4190560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BC779-3BDE-9219-3283-C4FB20A8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70AB2-1534-6648-0CE9-8C5478F6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5422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E3FA-88EE-E8C6-822B-A668DAD8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D6C99-B669-20B8-B1ED-82D251361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BC79-616A-26F4-1676-6B5B1F47D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6AE88-1374-7167-C5C9-45A7BD04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C2B8A-1D70-6520-A228-62514CB5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3D262-9971-C5AF-C344-3AD91110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856639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E265-ECC2-9161-F691-31E1DEC3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4E739-1E3D-A05A-B381-60BB0DB12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8856-542B-EA83-229F-338BB408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9791-A2B8-F9E2-4DC4-50E15272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883B-C95F-886C-7160-29ED85A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4082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E838C-C3A3-BA31-BE2C-0C72F44CA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4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D8B2B-8B77-3A18-4E75-0EF8D05CB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4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1C8-ED5F-EB2C-F015-B459F4EC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34B8A-4BC2-9A32-B20A-8FC1D6F7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EE1F8-C45A-94A5-458E-A7E940E0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344284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935500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976" y="2812611"/>
            <a:ext cx="10075333" cy="1449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2146244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832" y="3078179"/>
            <a:ext cx="10075333" cy="1303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9765392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2" y="0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4568368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2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</p:spTree>
    <p:extLst>
      <p:ext uri="{BB962C8B-B14F-4D97-AF65-F5344CB8AC3E}">
        <p14:creationId xmlns:p14="http://schemas.microsoft.com/office/powerpoint/2010/main" val="36315629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E309-F0D0-DDE5-5302-4DC8F224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F752-342D-B865-6A9D-A999BD90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360C-F699-74EE-9758-F15C4A2C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488A5-86AC-6914-2FBB-5EB2C4E4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B9D40-2921-0CF8-92E8-9233B96D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18005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________Default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4234414" name="place_holder"/>
          <p:cNvSpPr txBox="1">
            <a:spLocks noGrp="1"/>
          </p:cNvSpPr>
          <p:nvPr>
            <p:ph type="title" idx="4294967295"/>
          </p:nvPr>
        </p:nvSpPr>
        <p:spPr bwMode="auto">
          <a:xfrm>
            <a:off x="896424" y="759042"/>
            <a:ext cx="10414715" cy="1527231"/>
          </a:xfrm>
        </p:spPr>
        <p:txBody>
          <a:bodyPr/>
          <a:lstStyle/>
          <a:p>
            <a:pPr>
              <a:defRPr/>
            </a:pPr>
            <a:endParaRPr/>
          </a:p>
        </p:txBody>
      </p:sp>
      <p:sp>
        <p:nvSpPr>
          <p:cNvPr id="1755084978" name="place_holder"/>
          <p:cNvSpPr txBox="1">
            <a:spLocks noGrp="1"/>
          </p:cNvSpPr>
          <p:nvPr>
            <p:ph type="body" idx="4294967295"/>
          </p:nvPr>
        </p:nvSpPr>
        <p:spPr bwMode="auto">
          <a:xfrm>
            <a:off x="896424" y="2542336"/>
            <a:ext cx="10414715" cy="5761411"/>
          </a:xfrm>
        </p:spPr>
        <p:txBody>
          <a:bodyPr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59641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5723-B5CD-B3E0-E322-62E3214B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43E86-A451-DE7E-996D-FE3B309AA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0C0EB-3982-B573-3F11-06A3BE89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B0B07-D6F8-B14F-6044-8BFDBBAC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EC53D-AF19-9ED6-8FC0-FAF69C72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15048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EF6A-B681-37D0-2194-A829A131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9188-D01E-6470-85E7-FDFF022D0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3A009-1494-9FDE-F6C5-7A504049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59627-224B-1F90-41E4-91277512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C9510-9D8E-1970-682B-2D3003FD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6AF19-4464-1F12-B88E-4AD9DC54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389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14B1-51E0-2623-9437-CC76B493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DE504-6686-6274-638E-73AF37F01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5C384-3459-E193-5688-674B5DB8E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FDAB1-887E-365C-8EFD-96C2E6AAD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C081C-0DD7-0D5D-D7FA-3D32F94B8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E4B5B-7F6F-03A7-56A2-81BCC912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9019C-E08D-A695-6004-A264E462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94D11-F6A2-6707-498E-4415559F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839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113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8976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9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65721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7601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14D"/>
            </a:gs>
            <a:gs pos="87000">
              <a:srgbClr val="FF313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00A42-1BAE-F3F9-60CE-9EF04D4F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3DC11-9EAE-C123-7967-B586A7F12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34DB4-FBD0-AAE1-4996-AFE94E075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11/20/25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C386-2FEE-63E1-BC55-B57FEF550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0A4AF-0B5D-7103-583E-1E026C4D7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0577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99233281" name="place_holder"/>
          <p:cNvSpPr txBox="1">
            <a:spLocks noGrp="1"/>
          </p:cNvSpPr>
          <p:nvPr>
            <p:ph type="title" idx="4294967295"/>
          </p:nvPr>
        </p:nvSpPr>
        <p:spPr bwMode="auto">
          <a:xfrm>
            <a:off x="896424" y="759042"/>
            <a:ext cx="10414715" cy="1527231"/>
          </a:xfrm>
          <a:prstGeom prst="rect">
            <a:avLst/>
          </a:prstGeom>
          <a:noFill/>
          <a:ln>
            <a:noFill/>
          </a:ln>
          <a:effectLst/>
        </p:spPr>
        <p:txBody>
          <a:bodyPr anchor="ctr"/>
          <a:lstStyle/>
          <a:p>
            <a:pPr>
              <a:defRPr/>
            </a:pPr>
            <a:endParaRPr/>
          </a:p>
        </p:txBody>
      </p:sp>
      <p:sp>
        <p:nvSpPr>
          <p:cNvPr id="353662647" name="place_holder"/>
          <p:cNvSpPr txBox="1">
            <a:spLocks noGrp="1"/>
          </p:cNvSpPr>
          <p:nvPr>
            <p:ph type="body" idx="4294967295"/>
          </p:nvPr>
        </p:nvSpPr>
        <p:spPr bwMode="auto">
          <a:xfrm>
            <a:off x="896424" y="2542336"/>
            <a:ext cx="10414715" cy="5761411"/>
          </a:xfrm>
          <a:prstGeom prst="rect">
            <a:avLst/>
          </a:prstGeom>
          <a:noFill/>
          <a:ln>
            <a:noFill/>
          </a:ln>
          <a:effectLst/>
        </p:spPr>
        <p:txBody>
          <a:bodyPr anchor="t"/>
          <a:lstStyle/>
          <a:p>
            <a:pPr>
              <a:defRPr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812624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linkedin.com/in/nsunami/" TargetMode="External"/><Relationship Id="rId13" Type="http://schemas.openxmlformats.org/officeDocument/2006/relationships/image" Target="../media/image8.svg"/><Relationship Id="rId3" Type="http://schemas.openxmlformats.org/officeDocument/2006/relationships/image" Target="../media/image1.png"/><Relationship Id="rId7" Type="http://schemas.openxmlformats.org/officeDocument/2006/relationships/image" Target="../media/image4.sv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hyperlink" Target="https://bsky.app/profile/namisunami.com" TargetMode="External"/><Relationship Id="rId5" Type="http://schemas.openxmlformats.org/officeDocument/2006/relationships/hyperlink" Target="https://akademienl.social/@nsunami" TargetMode="External"/><Relationship Id="rId10" Type="http://schemas.openxmlformats.org/officeDocument/2006/relationships/image" Target="../media/image6.svg"/><Relationship Id="rId4" Type="http://schemas.openxmlformats.org/officeDocument/2006/relationships/image" Target="../media/image2.png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hyperlink" Target="http://creativecommons.org/licenses/by-sa/3.0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ommons.wikimedia.org/wiki/File:Konservendose-1.jpg" TargetMode="External"/><Relationship Id="rId5" Type="http://schemas.microsoft.com/office/2007/relationships/hdphoto" Target="../media/hdphoto1.wdp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1.svg"/><Relationship Id="rId11" Type="http://schemas.openxmlformats.org/officeDocument/2006/relationships/hyperlink" Target="https://www.go-fair.org/fair-principles/" TargetMode="External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6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www.flickr.com/photos/tambako/9519162601/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fairsharing.org/search?fairsharingRegistry=Standard" TargetMode="External"/><Relationship Id="rId2" Type="http://schemas.openxmlformats.org/officeDocument/2006/relationships/hyperlink" Target="https://www.dcc.ac.uk/guidance/standards/metadata" TargetMode="Externa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rdamsc.bath.ac.uk/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ocs.google.com/document/d/1Vf0yIq9KwQhFWp2jKc9jBRjhu5Gds2HUqmw5rqUGzD8/edit?tab=t.0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psych-ds.github.io/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hyperlink" Target="https://psychds-docs.readthedocs.io/en/latest/guides/1_getting_started/" TargetMode="External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46.sv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-uji.net/" TargetMode="External"/><Relationship Id="rId2" Type="http://schemas.openxmlformats.org/officeDocument/2006/relationships/hyperlink" Target="https://fair-checker.france-bioinformatique.fr/" TargetMode="External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5281/zenodo.17593669" TargetMode="External"/><Relationship Id="rId2" Type="http://schemas.openxmlformats.org/officeDocument/2006/relationships/hyperlink" Target="https://github.com/nsunami/dissertation" TargetMode="External"/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unsplash.com/photos/a-large-iceberg-floating-in-the-water-qjs2R1lMMcw?utm_source=unsplash&amp;utm_medium=referral&amp;utm_content=creditCopyText" TargetMode="External"/><Relationship Id="rId4" Type="http://schemas.openxmlformats.org/officeDocument/2006/relationships/hyperlink" Target="https://unsplash.com/@simonppt?utm_source=unsplash&amp;utm_medium=referral&amp;utm_content=creditCopyText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svg"/><Relationship Id="rId3" Type="http://schemas.openxmlformats.org/officeDocument/2006/relationships/hyperlink" Target="https://sites.google.com/view/osceindhoven" TargetMode="External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svg"/><Relationship Id="rId5" Type="http://schemas.openxmlformats.org/officeDocument/2006/relationships/image" Target="../media/image49.png"/><Relationship Id="rId10" Type="http://schemas.openxmlformats.org/officeDocument/2006/relationships/image" Target="../media/image1.png"/><Relationship Id="rId4" Type="http://schemas.openxmlformats.org/officeDocument/2006/relationships/hyperlink" Target="mailto:openscience@tue.nl" TargetMode="External"/><Relationship Id="rId9" Type="http://schemas.openxmlformats.org/officeDocument/2006/relationships/image" Target="../media/image5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nsunami/dissertation" TargetMode="External"/><Relationship Id="rId2" Type="http://schemas.openxmlformats.org/officeDocument/2006/relationships/hyperlink" Target="https://github.com/nsunami/recalling-social-surrogates-dataset" TargetMode="Externa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EBC81B8-6E3E-345A-9DB3-D613EF37BD3F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-18854" y="6070862"/>
            <a:ext cx="12210854" cy="787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89992" tIns="44996" rIns="89992" bIns="44996" anchor="ctr"/>
          <a:lstStyle/>
          <a:p>
            <a:pPr>
              <a:defRPr/>
            </a:pPr>
            <a:endParaRPr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27425584-F77E-2D16-D49F-1CC5FD1B6BB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 flipH="1">
            <a:off x="-28282" y="3917373"/>
            <a:ext cx="12220281" cy="2153490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89992" tIns="44996" rIns="89992" bIns="44996" anchor="ctr"/>
          <a:lstStyle/>
          <a:p>
            <a:pPr>
              <a:defRPr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3597556-F32F-3F9D-DA2B-27BDA18D10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1371" y="1470706"/>
            <a:ext cx="10036629" cy="2387600"/>
          </a:xfrm>
        </p:spPr>
        <p:txBody>
          <a:bodyPr/>
          <a:lstStyle/>
          <a:p>
            <a:pPr algn="l"/>
            <a:r>
              <a:rPr lang="en-US" dirty="0"/>
              <a:t>Making My Data FAIR </a:t>
            </a:r>
            <a:br>
              <a:rPr lang="en-US" dirty="0"/>
            </a:br>
            <a:r>
              <a:rPr lang="en-US" dirty="0"/>
              <a:t>as a Data Steward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F86C2F5-A6A8-3158-18B6-8C981191BD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1371" y="4019323"/>
            <a:ext cx="9144000" cy="541791"/>
          </a:xfrm>
        </p:spPr>
        <p:txBody>
          <a:bodyPr/>
          <a:lstStyle/>
          <a:p>
            <a:pPr algn="l"/>
            <a:r>
              <a:rPr lang="en-US" dirty="0"/>
              <a:t>What could go wrong?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8422C60-0309-50EF-1CDE-A38F5A82C419}"/>
              </a:ext>
            </a:extLst>
          </p:cNvPr>
          <p:cNvSpPr txBox="1">
            <a:spLocks/>
          </p:cNvSpPr>
          <p:nvPr/>
        </p:nvSpPr>
        <p:spPr>
          <a:xfrm>
            <a:off x="8025556" y="5045136"/>
            <a:ext cx="3860798" cy="1245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Nami Sunami </a:t>
            </a:r>
          </a:p>
          <a:p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Steward | TU Eindhoven</a:t>
            </a:r>
          </a:p>
          <a:p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n.sunami@tue.nl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CC2D6B-1F18-319B-4882-963779AAAFB7}"/>
              </a:ext>
            </a:extLst>
          </p:cNvPr>
          <p:cNvSpPr txBox="1"/>
          <p:nvPr/>
        </p:nvSpPr>
        <p:spPr>
          <a:xfrm>
            <a:off x="272940" y="6381446"/>
            <a:ext cx="21515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Fira Code" pitchFamily="49" charset="0"/>
              </a:rPr>
              <a:t>DOI: 10.53962/sacf-0q0q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0D907A4-5D0D-8BD3-20A3-FC50D7B2652D}"/>
              </a:ext>
            </a:extLst>
          </p:cNvPr>
          <p:cNvSpPr txBox="1"/>
          <p:nvPr/>
        </p:nvSpPr>
        <p:spPr>
          <a:xfrm>
            <a:off x="5110873" y="6381446"/>
            <a:ext cx="25555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Fira Code" pitchFamily="49" charset="0"/>
              </a:rPr>
              <a:t>This work is marked with CC0</a:t>
            </a: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E271A790-AC43-6191-55D7-B60EBEA647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6078" y="6436054"/>
            <a:ext cx="938077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v2025.11.18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15" name="Picture 14" descr="A blue and black logo&#10;&#10;AI-generated content may be incorrect.">
            <a:extLst>
              <a:ext uri="{FF2B5EF4-FFF2-40B4-BE49-F238E27FC236}">
                <a16:creationId xmlns:a16="http://schemas.microsoft.com/office/drawing/2014/main" id="{55BF670F-28CE-2A47-0CBC-DBCCFB6EC0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330" y="367212"/>
            <a:ext cx="2933433" cy="12389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FF58CDE-A5EB-4E6F-6801-E6B6E83F4B2C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111" t="26433" r="28548" b="28593"/>
          <a:stretch/>
        </p:blipFill>
        <p:spPr>
          <a:xfrm>
            <a:off x="8816583" y="3004323"/>
            <a:ext cx="1917576" cy="1989795"/>
          </a:xfrm>
          <a:prstGeom prst="rect">
            <a:avLst/>
          </a:prstGeom>
        </p:spPr>
      </p:pic>
      <p:pic>
        <p:nvPicPr>
          <p:cNvPr id="17" name="Graphic 16">
            <a:hlinkClick r:id="rId5"/>
            <a:extLst>
              <a:ext uri="{FF2B5EF4-FFF2-40B4-BE49-F238E27FC236}">
                <a16:creationId xmlns:a16="http://schemas.microsoft.com/office/drawing/2014/main" id="{8B3BABBF-A73A-4597-C136-C435C1530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982958" y="5881702"/>
            <a:ext cx="276999" cy="276999"/>
          </a:xfrm>
          <a:prstGeom prst="rect">
            <a:avLst/>
          </a:prstGeom>
        </p:spPr>
      </p:pic>
      <p:pic>
        <p:nvPicPr>
          <p:cNvPr id="18" name="Graphic 17">
            <a:hlinkClick r:id="rId8"/>
            <a:extLst>
              <a:ext uri="{FF2B5EF4-FFF2-40B4-BE49-F238E27FC236}">
                <a16:creationId xmlns:a16="http://schemas.microsoft.com/office/drawing/2014/main" id="{A3755A52-7BBF-7F8B-CD68-357B7EBFCFA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370257" y="5881702"/>
            <a:ext cx="276999" cy="276999"/>
          </a:xfrm>
          <a:prstGeom prst="rect">
            <a:avLst/>
          </a:prstGeom>
        </p:spPr>
      </p:pic>
      <p:pic>
        <p:nvPicPr>
          <p:cNvPr id="19" name="Graphic 18">
            <a:hlinkClick r:id="rId11"/>
            <a:extLst>
              <a:ext uri="{FF2B5EF4-FFF2-40B4-BE49-F238E27FC236}">
                <a16:creationId xmlns:a16="http://schemas.microsoft.com/office/drawing/2014/main" id="{DBF69F20-2F46-044C-71D8-36976A0F1C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595659" y="5881703"/>
            <a:ext cx="276999" cy="276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802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F0868-5CC7-76D2-062E-C6DF268A12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F8E0E6-4968-CB80-0C35-00370F31F8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18" y="695654"/>
            <a:ext cx="9718564" cy="5466692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16780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93D8D7-A080-E84F-24EE-E1CB6AEEA1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73B8B3-40E9-77EC-3DC7-42BF3170C7E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4116" t="38849"/>
          <a:stretch>
            <a:fillRect/>
          </a:stretch>
        </p:blipFill>
        <p:spPr>
          <a:xfrm>
            <a:off x="2514217" y="743850"/>
            <a:ext cx="7163566" cy="5370300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636670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AA835C-CD58-9B9B-7EF5-9B1E32E392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7A79A93-A0D6-CDFE-A1D3-717AD3B1E6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11" t="26433" r="28548" b="28593"/>
          <a:stretch/>
        </p:blipFill>
        <p:spPr>
          <a:xfrm>
            <a:off x="1344893" y="1790389"/>
            <a:ext cx="3085370" cy="3201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79A60EF-756F-D51A-BD69-0189697654BC}"/>
              </a:ext>
            </a:extLst>
          </p:cNvPr>
          <p:cNvSpPr txBox="1"/>
          <p:nvPr/>
        </p:nvSpPr>
        <p:spPr>
          <a:xfrm>
            <a:off x="5460424" y="1447566"/>
            <a:ext cx="40656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 am a </a:t>
            </a:r>
            <a:b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4400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Data Steward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FF5067F-3048-2438-03C3-ED83EC516169}"/>
              </a:ext>
            </a:extLst>
          </p:cNvPr>
          <p:cNvSpPr txBox="1"/>
          <p:nvPr/>
        </p:nvSpPr>
        <p:spPr>
          <a:xfrm>
            <a:off x="5460424" y="3850210"/>
            <a:ext cx="30853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My data is </a:t>
            </a:r>
            <a:r>
              <a:rPr lang="en-US" sz="4400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not FAIR</a:t>
            </a:r>
          </a:p>
        </p:txBody>
      </p:sp>
    </p:spTree>
    <p:extLst>
      <p:ext uri="{BB962C8B-B14F-4D97-AF65-F5344CB8AC3E}">
        <p14:creationId xmlns:p14="http://schemas.microsoft.com/office/powerpoint/2010/main" val="410125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0FFA59-F821-3775-A3AE-ABAABD1941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I want to fix this!</a:t>
            </a:r>
          </a:p>
        </p:txBody>
      </p:sp>
    </p:spTree>
    <p:extLst>
      <p:ext uri="{BB962C8B-B14F-4D97-AF65-F5344CB8AC3E}">
        <p14:creationId xmlns:p14="http://schemas.microsoft.com/office/powerpoint/2010/main" val="31623150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BC55F-AA54-30B3-3576-844F14EA7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First, let’s define terms</a:t>
            </a:r>
          </a:p>
        </p:txBody>
      </p:sp>
    </p:spTree>
    <p:extLst>
      <p:ext uri="{BB962C8B-B14F-4D97-AF65-F5344CB8AC3E}">
        <p14:creationId xmlns:p14="http://schemas.microsoft.com/office/powerpoint/2010/main" val="1067239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FCE4A-761F-DEE4-6EC4-BC4ABF6E41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1" y="343207"/>
            <a:ext cx="10312079" cy="1325563"/>
          </a:xfrm>
        </p:spPr>
        <p:txBody>
          <a:bodyPr/>
          <a:lstStyle/>
          <a:p>
            <a:pPr algn="ctr"/>
            <a:r>
              <a:rPr lang="en-US" sz="6400"/>
              <a:t>"Research Data"</a:t>
            </a:r>
          </a:p>
        </p:txBody>
      </p:sp>
      <p:pic>
        <p:nvPicPr>
          <p:cNvPr id="5" name="Picture 4" descr="U.S. Nutrition Facts Panel">
            <a:extLst>
              <a:ext uri="{FF2B5EF4-FFF2-40B4-BE49-F238E27FC236}">
                <a16:creationId xmlns:a16="http://schemas.microsoft.com/office/drawing/2014/main" id="{90E6781E-5E4D-DE66-CA82-CEBCD77070C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318" b="42923"/>
          <a:stretch/>
        </p:blipFill>
        <p:spPr>
          <a:xfrm>
            <a:off x="7707719" y="1972046"/>
            <a:ext cx="2445735" cy="2908125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06935C25-AD5A-D640-F987-1E2A8E1258DA}"/>
              </a:ext>
            </a:extLst>
          </p:cNvPr>
          <p:cNvSpPr txBox="1">
            <a:spLocks/>
          </p:cNvSpPr>
          <p:nvPr/>
        </p:nvSpPr>
        <p:spPr>
          <a:xfrm>
            <a:off x="2167307" y="5307519"/>
            <a:ext cx="2715819" cy="5140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3733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Data itself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6EB8B30A-73B3-8C44-9713-F843B136B5C0}"/>
              </a:ext>
            </a:extLst>
          </p:cNvPr>
          <p:cNvSpPr txBox="1">
            <a:spLocks/>
          </p:cNvSpPr>
          <p:nvPr/>
        </p:nvSpPr>
        <p:spPr>
          <a:xfrm>
            <a:off x="6609134" y="5307519"/>
            <a:ext cx="4642903" cy="51407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6858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5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algn="ctr" defTabSz="914377">
              <a:defRPr/>
            </a:pPr>
            <a:r>
              <a:rPr lang="en-US" sz="3733" dirty="0">
                <a:solidFill>
                  <a:prstClr val="white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Metadata</a:t>
            </a:r>
            <a:endParaRPr lang="en-US" sz="7200" dirty="0">
              <a:solidFill>
                <a:prstClr val="white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1285A39-604F-2E76-5D22-B2FEDB34A6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3109" y="1974938"/>
            <a:ext cx="2690016" cy="2908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747996-6BD5-CD5B-6E4B-CEE5F2A5EB52}"/>
              </a:ext>
            </a:extLst>
          </p:cNvPr>
          <p:cNvSpPr txBox="1"/>
          <p:nvPr/>
        </p:nvSpPr>
        <p:spPr>
          <a:xfrm>
            <a:off x="6333536" y="6519445"/>
            <a:ext cx="60960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Fira Code" pitchFamily="49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Konservendose by Rainer Zenz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Fira Code" pitchFamily="49" charset="0"/>
              </a:rPr>
              <a:t>, 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Fira Code" pitchFamily="49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 3.0</a:t>
            </a:r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cs typeface="Fira Code" pitchFamily="49" charset="0"/>
              </a:rPr>
              <a:t>, via Wikimedia Commons</a:t>
            </a:r>
          </a:p>
        </p:txBody>
      </p:sp>
    </p:spTree>
    <p:extLst>
      <p:ext uri="{BB962C8B-B14F-4D97-AF65-F5344CB8AC3E}">
        <p14:creationId xmlns:p14="http://schemas.microsoft.com/office/powerpoint/2010/main" val="1071875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394ACC-B876-E095-81C2-BD53D7BA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FAIR data principles?</a:t>
            </a:r>
          </a:p>
        </p:txBody>
      </p:sp>
    </p:spTree>
    <p:extLst>
      <p:ext uri="{BB962C8B-B14F-4D97-AF65-F5344CB8AC3E}">
        <p14:creationId xmlns:p14="http://schemas.microsoft.com/office/powerpoint/2010/main" val="41304882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60970067" name="Rectangle 16"/>
          <p:cNvSpPr txBox="1"/>
          <p:nvPr/>
        </p:nvSpPr>
        <p:spPr bwMode="auto">
          <a:xfrm>
            <a:off x="731252" y="4594322"/>
            <a:ext cx="11152664" cy="417756"/>
          </a:xfrm>
          <a:prstGeom prst="rect">
            <a:avLst/>
          </a:prstGeom>
          <a:solidFill>
            <a:srgbClr val="7F7F7F"/>
          </a:solidFill>
          <a:ln w="12700">
            <a:solidFill>
              <a:srgbClr val="0B131C"/>
            </a:solidFill>
          </a:ln>
          <a:effectLst/>
        </p:spPr>
        <p:txBody>
          <a:bodyPr anchor="ctr"/>
          <a:lstStyle/>
          <a:p>
            <a:pPr algn="ctr" defTabSz="1106150">
              <a:defRPr/>
            </a:pP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1373841729" name="Title 1"/>
          <p:cNvSpPr txBox="1"/>
          <p:nvPr/>
        </p:nvSpPr>
        <p:spPr bwMode="auto">
          <a:xfrm rot="86399999">
            <a:off x="711657" y="1349956"/>
            <a:ext cx="1938761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defTabSz="1106150">
              <a:defRPr/>
            </a:pPr>
            <a:r>
              <a:rPr lang="en-US" sz="2903" b="1" kern="0" dirty="0">
                <a:solidFill>
                  <a:srgbClr val="FF904D"/>
                </a:solidFill>
                <a:latin typeface="Fira Sans"/>
                <a:cs typeface="Fira Sans"/>
              </a:rPr>
              <a:t>Findable</a:t>
            </a:r>
            <a:endParaRPr sz="2177" kern="0" dirty="0">
              <a:solidFill>
                <a:sysClr val="windowText" lastClr="000000"/>
              </a:solidFill>
            </a:endParaRPr>
          </a:p>
        </p:txBody>
      </p:sp>
      <p:sp>
        <p:nvSpPr>
          <p:cNvPr id="310045242" name="Title 1"/>
          <p:cNvSpPr txBox="1"/>
          <p:nvPr/>
        </p:nvSpPr>
        <p:spPr bwMode="auto">
          <a:xfrm rot="86399999">
            <a:off x="3355025" y="1349956"/>
            <a:ext cx="2412563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algn="ctr" defTabSz="1106150">
              <a:defRPr/>
            </a:pPr>
            <a:r>
              <a:rPr lang="en-US" sz="2903" b="1" kern="0">
                <a:solidFill>
                  <a:srgbClr val="FF904D"/>
                </a:solidFill>
                <a:latin typeface="Fira Sans"/>
                <a:cs typeface="Fira Sans"/>
              </a:rPr>
              <a:t>Accessible</a:t>
            </a: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276136927" name="Title 1"/>
          <p:cNvSpPr txBox="1"/>
          <p:nvPr/>
        </p:nvSpPr>
        <p:spPr bwMode="auto">
          <a:xfrm rot="86399999">
            <a:off x="6337634" y="1349956"/>
            <a:ext cx="2899431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algn="ctr" defTabSz="1106150">
              <a:defRPr/>
            </a:pPr>
            <a:r>
              <a:rPr lang="en-US" sz="2903" b="1" kern="0">
                <a:solidFill>
                  <a:srgbClr val="FF904D"/>
                </a:solidFill>
                <a:latin typeface="Fira Sans"/>
                <a:cs typeface="Fira Sans"/>
              </a:rPr>
              <a:t>Interoperable</a:t>
            </a: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681758610" name="Title 1"/>
          <p:cNvSpPr txBox="1"/>
          <p:nvPr/>
        </p:nvSpPr>
        <p:spPr bwMode="auto">
          <a:xfrm rot="86399999">
            <a:off x="9486160" y="1349956"/>
            <a:ext cx="2099452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algn="ctr" defTabSz="1106150">
              <a:defRPr/>
            </a:pPr>
            <a:r>
              <a:rPr lang="en-US" sz="2903" b="1" kern="0">
                <a:solidFill>
                  <a:srgbClr val="FF904D"/>
                </a:solidFill>
                <a:latin typeface="Fira Sans"/>
                <a:cs typeface="Fira Sans"/>
              </a:rPr>
              <a:t>Reusable</a:t>
            </a: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1062763745" name="Arrow: Right 8"/>
          <p:cNvSpPr txBox="1"/>
          <p:nvPr/>
        </p:nvSpPr>
        <p:spPr bwMode="auto">
          <a:xfrm>
            <a:off x="731252" y="4594322"/>
            <a:ext cx="5365123" cy="417756"/>
          </a:xfrm>
          <a:prstGeom prst="rect">
            <a:avLst/>
          </a:prstGeom>
          <a:solidFill>
            <a:srgbClr val="FF904D"/>
          </a:solidFill>
          <a:ln>
            <a:noFill/>
          </a:ln>
          <a:effectLst/>
        </p:spPr>
        <p:txBody>
          <a:bodyPr anchor="ctr"/>
          <a:lstStyle/>
          <a:p>
            <a:pPr algn="ctr" defTabSz="1106150">
              <a:defRPr/>
            </a:pP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1641067694" name="Title 1"/>
          <p:cNvSpPr txBox="1"/>
          <p:nvPr/>
        </p:nvSpPr>
        <p:spPr bwMode="auto">
          <a:xfrm>
            <a:off x="731252" y="4555129"/>
            <a:ext cx="3285702" cy="641027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defTabSz="1106150">
              <a:defRPr/>
            </a:pPr>
            <a:r>
              <a:rPr lang="en-US" sz="2419" b="1" kern="0" dirty="0">
                <a:solidFill>
                  <a:srgbClr val="FFFFFF"/>
                </a:solidFill>
                <a:latin typeface="Noto Sans CJK JP"/>
                <a:cs typeface="Noto Sans CJK JP"/>
              </a:rPr>
              <a:t>Open Data</a:t>
            </a:r>
            <a:endParaRPr sz="2177" kern="0" dirty="0">
              <a:solidFill>
                <a:sysClr val="windowText" lastClr="000000"/>
              </a:solidFill>
            </a:endParaRPr>
          </a:p>
        </p:txBody>
      </p:sp>
      <p:sp>
        <p:nvSpPr>
          <p:cNvPr id="1970292315" name="Arrow: Right 8"/>
          <p:cNvSpPr txBox="1"/>
          <p:nvPr/>
        </p:nvSpPr>
        <p:spPr bwMode="auto">
          <a:xfrm>
            <a:off x="731252" y="5500123"/>
            <a:ext cx="11087341" cy="417756"/>
          </a:xfrm>
          <a:prstGeom prst="rect">
            <a:avLst/>
          </a:prstGeom>
          <a:solidFill>
            <a:srgbClr val="FF904D"/>
          </a:solidFill>
          <a:ln>
            <a:noFill/>
          </a:ln>
          <a:effectLst/>
        </p:spPr>
        <p:txBody>
          <a:bodyPr anchor="ctr"/>
          <a:lstStyle/>
          <a:p>
            <a:pPr algn="ctr" defTabSz="1106150">
              <a:defRPr/>
            </a:pPr>
            <a:endParaRPr sz="2177" kern="0">
              <a:solidFill>
                <a:sysClr val="windowText" lastClr="000000"/>
              </a:solidFill>
            </a:endParaRPr>
          </a:p>
        </p:txBody>
      </p:sp>
      <p:sp>
        <p:nvSpPr>
          <p:cNvPr id="401040135" name="Title 1"/>
          <p:cNvSpPr txBox="1"/>
          <p:nvPr/>
        </p:nvSpPr>
        <p:spPr bwMode="auto">
          <a:xfrm>
            <a:off x="745624" y="5478349"/>
            <a:ext cx="2217467" cy="547834"/>
          </a:xfrm>
          <a:prstGeom prst="rect">
            <a:avLst/>
          </a:prstGeom>
          <a:noFill/>
          <a:ln>
            <a:noFill/>
          </a:ln>
          <a:effectLst/>
        </p:spPr>
        <p:txBody>
          <a:bodyPr lIns="110619" tIns="55310" rIns="110619" bIns="55310" anchor="t"/>
          <a:lstStyle/>
          <a:p>
            <a:pPr defTabSz="1106150">
              <a:defRPr/>
            </a:pPr>
            <a:r>
              <a:rPr lang="en-US" sz="2419" b="1" kern="0" dirty="0">
                <a:solidFill>
                  <a:srgbClr val="FFFFFF"/>
                </a:solidFill>
                <a:latin typeface="Noto Sans CJK JP"/>
                <a:cs typeface="Noto Sans CJK JP"/>
              </a:rPr>
              <a:t>FAIR Data</a:t>
            </a:r>
            <a:endParaRPr sz="2177" kern="0" dirty="0">
              <a:solidFill>
                <a:sysClr val="windowText" lastClr="000000"/>
              </a:solidFill>
            </a:endParaRPr>
          </a:p>
        </p:txBody>
      </p:sp>
      <p:pic>
        <p:nvPicPr>
          <p:cNvPr id="1198073533" name="Graphic 19"/>
          <p:cNvPicPr/>
          <p:nvPr/>
        </p:nvPicPr>
        <p:blipFill rotWithShape="1"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/>
        </p:blipFill>
        <p:spPr bwMode="auto">
          <a:xfrm>
            <a:off x="7034403" y="2160421"/>
            <a:ext cx="1503714" cy="1504150"/>
          </a:xfrm>
          <a:prstGeom prst="rect">
            <a:avLst/>
          </a:prstGeom>
          <a:effectLst/>
        </p:spPr>
      </p:pic>
      <p:pic>
        <p:nvPicPr>
          <p:cNvPr id="1193469648" name="Graphic 20"/>
          <p:cNvPicPr/>
          <p:nvPr/>
        </p:nvPicPr>
        <p:blipFill rotWithShape="1"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/>
        </p:blipFill>
        <p:spPr bwMode="auto">
          <a:xfrm>
            <a:off x="3732586" y="2044147"/>
            <a:ext cx="1650037" cy="1736697"/>
          </a:xfrm>
          <a:prstGeom prst="rect">
            <a:avLst/>
          </a:prstGeom>
          <a:effectLst/>
        </p:spPr>
      </p:pic>
      <p:pic>
        <p:nvPicPr>
          <p:cNvPr id="1385077536" name="Graphic 21"/>
          <p:cNvPicPr/>
          <p:nvPr/>
        </p:nvPicPr>
        <p:blipFill rotWithShape="1"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/>
        </p:blipFill>
        <p:spPr bwMode="auto">
          <a:xfrm>
            <a:off x="804414" y="2160421"/>
            <a:ext cx="1595165" cy="1659181"/>
          </a:xfrm>
          <a:prstGeom prst="rect">
            <a:avLst/>
          </a:prstGeom>
          <a:effectLst/>
        </p:spPr>
      </p:pic>
      <p:pic>
        <p:nvPicPr>
          <p:cNvPr id="662516808" name="Graphic 22"/>
          <p:cNvPicPr/>
          <p:nvPr/>
        </p:nvPicPr>
        <p:blipFill rotWithShape="1"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/>
        </p:blipFill>
        <p:spPr bwMode="auto">
          <a:xfrm>
            <a:off x="9725674" y="2159114"/>
            <a:ext cx="1621294" cy="1621730"/>
          </a:xfrm>
          <a:prstGeom prst="rect">
            <a:avLst/>
          </a:prstGeom>
          <a:effectLst/>
        </p:spPr>
      </p:pic>
      <p:sp>
        <p:nvSpPr>
          <p:cNvPr id="3" name="TextBox 2">
            <a:hlinkClick r:id="rId11"/>
            <a:extLst>
              <a:ext uri="{FF2B5EF4-FFF2-40B4-BE49-F238E27FC236}">
                <a16:creationId xmlns:a16="http://schemas.microsoft.com/office/drawing/2014/main" id="{17F9073A-6AF1-ECB6-4412-10BD8359A8A1}"/>
              </a:ext>
            </a:extLst>
          </p:cNvPr>
          <p:cNvSpPr txBox="1"/>
          <p:nvPr/>
        </p:nvSpPr>
        <p:spPr>
          <a:xfrm>
            <a:off x="6096000" y="648866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www.go-fair.org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/fair-principles/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38417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5077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45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3469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8073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1369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758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2516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0970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7637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1067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029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040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690947-8F2A-DBAB-BC91-58155E871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660FCD26-D596-91DE-D388-923C1FE33F13}"/>
              </a:ext>
            </a:extLst>
          </p:cNvPr>
          <p:cNvSpPr>
            <a:spLocks noChangeAspect="1"/>
          </p:cNvSpPr>
          <p:nvPr/>
        </p:nvSpPr>
        <p:spPr>
          <a:xfrm>
            <a:off x="3814055" y="3161977"/>
            <a:ext cx="2400000" cy="24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5EC3D26F-BECC-6D2F-7544-0382E5C5CB3C}"/>
              </a:ext>
            </a:extLst>
          </p:cNvPr>
          <p:cNvSpPr>
            <a:spLocks noChangeAspect="1"/>
          </p:cNvSpPr>
          <p:nvPr/>
        </p:nvSpPr>
        <p:spPr>
          <a:xfrm>
            <a:off x="6265344" y="3161977"/>
            <a:ext cx="2400000" cy="24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FD0F692-2458-7766-6CD1-536E594952B9}"/>
              </a:ext>
            </a:extLst>
          </p:cNvPr>
          <p:cNvSpPr>
            <a:spLocks noChangeAspect="1"/>
          </p:cNvSpPr>
          <p:nvPr/>
        </p:nvSpPr>
        <p:spPr>
          <a:xfrm>
            <a:off x="6260806" y="697849"/>
            <a:ext cx="2400000" cy="24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AF49C57-94D5-E3B9-DF08-2D777F764667}"/>
              </a:ext>
            </a:extLst>
          </p:cNvPr>
          <p:cNvSpPr>
            <a:spLocks noChangeAspect="1"/>
          </p:cNvSpPr>
          <p:nvPr/>
        </p:nvSpPr>
        <p:spPr>
          <a:xfrm>
            <a:off x="3805086" y="697849"/>
            <a:ext cx="2400000" cy="240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 sz="240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14" name="Titel 1">
            <a:extLst>
              <a:ext uri="{FF2B5EF4-FFF2-40B4-BE49-F238E27FC236}">
                <a16:creationId xmlns:a16="http://schemas.microsoft.com/office/drawing/2014/main" id="{8292F2BE-61AC-8CBD-30A8-C4C5FF4EE8F0}"/>
              </a:ext>
            </a:extLst>
          </p:cNvPr>
          <p:cNvSpPr txBox="1">
            <a:spLocks/>
          </p:cNvSpPr>
          <p:nvPr/>
        </p:nvSpPr>
        <p:spPr>
          <a:xfrm>
            <a:off x="2019091" y="1774862"/>
            <a:ext cx="1659150" cy="5490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Open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C089A1E-905E-D40F-72A2-11E75F109D70}"/>
              </a:ext>
            </a:extLst>
          </p:cNvPr>
          <p:cNvSpPr txBox="1">
            <a:spLocks/>
          </p:cNvSpPr>
          <p:nvPr/>
        </p:nvSpPr>
        <p:spPr>
          <a:xfrm>
            <a:off x="2019091" y="4087471"/>
            <a:ext cx="1659151" cy="5490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Closed</a:t>
            </a:r>
          </a:p>
        </p:txBody>
      </p:sp>
      <p:sp>
        <p:nvSpPr>
          <p:cNvPr id="16" name="Titel 1">
            <a:extLst>
              <a:ext uri="{FF2B5EF4-FFF2-40B4-BE49-F238E27FC236}">
                <a16:creationId xmlns:a16="http://schemas.microsoft.com/office/drawing/2014/main" id="{8301A743-1A1C-5ECC-192D-CE1BC4566135}"/>
              </a:ext>
            </a:extLst>
          </p:cNvPr>
          <p:cNvSpPr txBox="1">
            <a:spLocks/>
          </p:cNvSpPr>
          <p:nvPr/>
        </p:nvSpPr>
        <p:spPr>
          <a:xfrm>
            <a:off x="4070036" y="5663208"/>
            <a:ext cx="2103965" cy="5490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Not FAIR</a:t>
            </a:r>
          </a:p>
        </p:txBody>
      </p:sp>
      <p:sp>
        <p:nvSpPr>
          <p:cNvPr id="17" name="Titel 1">
            <a:extLst>
              <a:ext uri="{FF2B5EF4-FFF2-40B4-BE49-F238E27FC236}">
                <a16:creationId xmlns:a16="http://schemas.microsoft.com/office/drawing/2014/main" id="{7BEF8991-F7AC-1229-597F-2F6D7AB29CF2}"/>
              </a:ext>
            </a:extLst>
          </p:cNvPr>
          <p:cNvSpPr txBox="1">
            <a:spLocks/>
          </p:cNvSpPr>
          <p:nvPr/>
        </p:nvSpPr>
        <p:spPr>
          <a:xfrm>
            <a:off x="6878791" y="5663208"/>
            <a:ext cx="1465417" cy="549013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FAIR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C9EB194-30FE-1442-2949-484AC09D021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59607" t="77457" r="3612" b="285"/>
          <a:stretch>
            <a:fillRect/>
          </a:stretch>
        </p:blipFill>
        <p:spPr>
          <a:xfrm>
            <a:off x="6453093" y="3354264"/>
            <a:ext cx="2015425" cy="201542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DD23A23-0053-2489-E7DB-89A0B342A93E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092" t="-2479" r="6126" b="131"/>
          <a:stretch>
            <a:fillRect/>
          </a:stretch>
        </p:blipFill>
        <p:spPr>
          <a:xfrm>
            <a:off x="3913544" y="798000"/>
            <a:ext cx="2108719" cy="2108719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82E72BDA-E116-5A45-E9D7-5961993559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/>
                    </a14:imgEffect>
                  </a14:imgLayer>
                </a14:imgProps>
              </a:ext>
            </a:extLst>
          </a:blip>
          <a:srcRect l="1293" t="25138" r="-1293" b="3306"/>
          <a:stretch>
            <a:fillRect/>
          </a:stretch>
        </p:blipFill>
        <p:spPr>
          <a:xfrm>
            <a:off x="6380192" y="779412"/>
            <a:ext cx="2218608" cy="2218608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39B02B2-E59B-D90C-650F-510FB04E5F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315" t="14178" r="47746" b="9330"/>
          <a:stretch>
            <a:fillRect/>
          </a:stretch>
        </p:blipFill>
        <p:spPr>
          <a:xfrm>
            <a:off x="4005842" y="3380077"/>
            <a:ext cx="2016421" cy="2015425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2D2A3A36-4E94-2625-777C-1DA9A6EC123D}"/>
              </a:ext>
            </a:extLst>
          </p:cNvPr>
          <p:cNvSpPr txBox="1">
            <a:spLocks/>
          </p:cNvSpPr>
          <p:nvPr/>
        </p:nvSpPr>
        <p:spPr>
          <a:xfrm>
            <a:off x="9226454" y="1441785"/>
            <a:ext cx="2736946" cy="666154"/>
          </a:xfrm>
          <a:prstGeom prst="rect">
            <a:avLst/>
          </a:prstGeom>
        </p:spPr>
        <p:txBody>
          <a:bodyPr/>
          <a:lstStyle>
            <a:lvl1pPr algn="l" defTabSz="685800" rtl="0" eaLnBrk="1" latinLnBrk="0" hangingPunct="1">
              <a:lnSpc>
                <a:spcPts val="2700"/>
              </a:lnSpc>
              <a:spcBef>
                <a:spcPct val="0"/>
              </a:spcBef>
              <a:buNone/>
              <a:defRPr sz="2700" b="1" kern="1200">
                <a:solidFill>
                  <a:schemeClr val="tx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GB" sz="32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FAIR &amp; Open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A55E469-28EB-E7B5-3EA5-66F74EB6317F}"/>
              </a:ext>
            </a:extLst>
          </p:cNvPr>
          <p:cNvCxnSpPr/>
          <p:nvPr/>
        </p:nvCxnSpPr>
        <p:spPr>
          <a:xfrm>
            <a:off x="3738142" y="491067"/>
            <a:ext cx="0" cy="520924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44FBE6A-F494-328D-DB32-3B2E3E22C7D9}"/>
              </a:ext>
            </a:extLst>
          </p:cNvPr>
          <p:cNvCxnSpPr>
            <a:cxnSpLocks/>
          </p:cNvCxnSpPr>
          <p:nvPr/>
        </p:nvCxnSpPr>
        <p:spPr>
          <a:xfrm flipH="1">
            <a:off x="3738142" y="5700311"/>
            <a:ext cx="511799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3193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0" grpId="0" animBg="1"/>
      <p:bldP spid="29" grpId="0" animBg="1"/>
      <p:bldP spid="7" grpId="0" animBg="1"/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BC4F8-65A3-93C5-10A0-6FA74B331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Previous state of my data</a:t>
            </a:r>
          </a:p>
        </p:txBody>
      </p:sp>
    </p:spTree>
    <p:extLst>
      <p:ext uri="{BB962C8B-B14F-4D97-AF65-F5344CB8AC3E}">
        <p14:creationId xmlns:p14="http://schemas.microsoft.com/office/powerpoint/2010/main" val="34507797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E0D6-4107-4499-E4B0-D2169E5DFE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7912" y="2766218"/>
            <a:ext cx="5577469" cy="1325563"/>
          </a:xfrm>
        </p:spPr>
        <p:txBody>
          <a:bodyPr/>
          <a:lstStyle/>
          <a:p>
            <a:r>
              <a:rPr lang="en-US" dirty="0"/>
              <a:t>12:30-12:40</a:t>
            </a:r>
            <a:br>
              <a:rPr lang="en-US" dirty="0"/>
            </a:br>
            <a:r>
              <a:rPr lang="en-US" dirty="0"/>
              <a:t>Let’s have lunch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0805B7C2-452D-C7A5-AA66-F473B8936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751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05D6EC5-8125-F12B-FC94-0A2FD10572E6}"/>
              </a:ext>
            </a:extLst>
          </p:cNvPr>
          <p:cNvSpPr txBox="1"/>
          <p:nvPr/>
        </p:nvSpPr>
        <p:spPr>
          <a:xfrm>
            <a:off x="6092284" y="6488668"/>
            <a:ext cx="6099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www.flickr.com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/photos/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tambako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/9519162601/</a:t>
            </a:r>
            <a:endParaRPr lang="en-US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64394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F48BB5-FAA9-F7A2-5834-50D01487F6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14" y="1020245"/>
            <a:ext cx="11010069" cy="1832683"/>
          </a:xfrm>
        </p:spPr>
        <p:txBody>
          <a:bodyPr/>
          <a:lstStyle/>
          <a:p>
            <a:r>
              <a:rPr lang="en-US" dirty="0"/>
              <a:t>I had all my code and data in one Git repository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22278F-4EA8-B1D7-721C-9A81651E81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1610" y="2995756"/>
            <a:ext cx="7608502" cy="284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7142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4C2100-C8A9-8850-FF90-D0194CC36A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48DC-5D74-92F5-8A09-2743991AF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journey of a thousand miles begins with a </a:t>
            </a:r>
            <a:r>
              <a:rPr lang="en-US" dirty="0">
                <a:solidFill>
                  <a:schemeClr val="accent2"/>
                </a:solidFill>
              </a:rPr>
              <a:t>single step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245598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405EA3-3150-8F25-68E0-3F04D83C9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3E77F-9051-9812-05D6-0E06E3FE9B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journey to </a:t>
            </a:r>
            <a:r>
              <a:rPr lang="en-US" dirty="0">
                <a:solidFill>
                  <a:schemeClr val="accent2"/>
                </a:solidFill>
              </a:rPr>
              <a:t>FAIR data </a:t>
            </a:r>
            <a:r>
              <a:rPr lang="en-US" dirty="0"/>
              <a:t>begins with </a:t>
            </a:r>
            <a:r>
              <a:rPr lang="en-US" dirty="0">
                <a:solidFill>
                  <a:schemeClr val="accent2"/>
                </a:solidFill>
              </a:rPr>
              <a:t>______________________________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80129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477D49-C07E-7DE5-2A94-39AB58F025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DFD41-6E23-85C3-D192-8B28680A9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journey to </a:t>
            </a:r>
            <a:r>
              <a:rPr lang="en-US" dirty="0">
                <a:solidFill>
                  <a:schemeClr val="accent2"/>
                </a:solidFill>
              </a:rPr>
              <a:t>FAIR data </a:t>
            </a:r>
            <a:r>
              <a:rPr lang="en-US" dirty="0"/>
              <a:t>begins with </a:t>
            </a:r>
            <a:r>
              <a:rPr lang="en-US" dirty="0">
                <a:solidFill>
                  <a:schemeClr val="accent2"/>
                </a:solidFill>
              </a:rPr>
              <a:t>posting data on a data repository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837977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2E18B-F831-10C2-FDF0-77FB0142C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1450" y="2766218"/>
            <a:ext cx="10312079" cy="1325563"/>
          </a:xfrm>
        </p:spPr>
        <p:txBody>
          <a:bodyPr/>
          <a:lstStyle/>
          <a:p>
            <a:r>
              <a:rPr lang="en-US" dirty="0"/>
              <a:t>First goal: Post my data on </a:t>
            </a:r>
            <a:r>
              <a:rPr lang="en-US" dirty="0" err="1">
                <a:solidFill>
                  <a:schemeClr val="accent2"/>
                </a:solidFill>
              </a:rPr>
              <a:t>Zenodo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256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03424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C6254-85A8-016A-0C73-4BC4C6ED4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24" y="707954"/>
            <a:ext cx="10312079" cy="1325563"/>
          </a:xfrm>
        </p:spPr>
        <p:txBody>
          <a:bodyPr/>
          <a:lstStyle/>
          <a:p>
            <a:r>
              <a:rPr lang="en-US" dirty="0"/>
              <a:t>What were my challenges?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303B9DE-C837-F018-6484-32E380ECC453}"/>
              </a:ext>
            </a:extLst>
          </p:cNvPr>
          <p:cNvSpPr txBox="1">
            <a:spLocks/>
          </p:cNvSpPr>
          <p:nvPr/>
        </p:nvSpPr>
        <p:spPr>
          <a:xfrm>
            <a:off x="2089342" y="2081875"/>
            <a:ext cx="6154113" cy="75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Having multiple datasets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7696E6-484C-FE1C-4E33-07C8BB49168E}"/>
              </a:ext>
            </a:extLst>
          </p:cNvPr>
          <p:cNvSpPr txBox="1">
            <a:spLocks/>
          </p:cNvSpPr>
          <p:nvPr/>
        </p:nvSpPr>
        <p:spPr>
          <a:xfrm>
            <a:off x="1402001" y="2151956"/>
            <a:ext cx="687341" cy="5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366BC2F-0E7E-49B8-DF08-1E8CE2FF9D51}"/>
              </a:ext>
            </a:extLst>
          </p:cNvPr>
          <p:cNvSpPr txBox="1">
            <a:spLocks/>
          </p:cNvSpPr>
          <p:nvPr/>
        </p:nvSpPr>
        <p:spPr>
          <a:xfrm>
            <a:off x="2089342" y="2948682"/>
            <a:ext cx="6722149" cy="75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Not knowing metadata schema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D5E83A5-C79F-D436-ACEC-9533EA13775F}"/>
              </a:ext>
            </a:extLst>
          </p:cNvPr>
          <p:cNvSpPr txBox="1">
            <a:spLocks/>
          </p:cNvSpPr>
          <p:nvPr/>
        </p:nvSpPr>
        <p:spPr>
          <a:xfrm>
            <a:off x="1402001" y="3018763"/>
            <a:ext cx="687341" cy="5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83DFD6C-8574-A841-2E79-F6A156818D29}"/>
              </a:ext>
            </a:extLst>
          </p:cNvPr>
          <p:cNvSpPr txBox="1">
            <a:spLocks/>
          </p:cNvSpPr>
          <p:nvPr/>
        </p:nvSpPr>
        <p:spPr>
          <a:xfrm>
            <a:off x="2089342" y="3748036"/>
            <a:ext cx="7608840" cy="75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Variables lacked documentation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2567447-33E2-6CCC-D94E-AF5C82447EF3}"/>
              </a:ext>
            </a:extLst>
          </p:cNvPr>
          <p:cNvSpPr txBox="1">
            <a:spLocks/>
          </p:cNvSpPr>
          <p:nvPr/>
        </p:nvSpPr>
        <p:spPr>
          <a:xfrm>
            <a:off x="1402001" y="3818117"/>
            <a:ext cx="687341" cy="5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F5B77FF2-E92E-E3D0-3E98-9B00A3D92C8A}"/>
              </a:ext>
            </a:extLst>
          </p:cNvPr>
          <p:cNvSpPr txBox="1">
            <a:spLocks/>
          </p:cNvSpPr>
          <p:nvPr/>
        </p:nvSpPr>
        <p:spPr>
          <a:xfrm>
            <a:off x="2089342" y="4547390"/>
            <a:ext cx="7290185" cy="75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All of the above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DC7997-C866-9D70-48AE-3F69C2BF940C}"/>
              </a:ext>
            </a:extLst>
          </p:cNvPr>
          <p:cNvSpPr txBox="1">
            <a:spLocks/>
          </p:cNvSpPr>
          <p:nvPr/>
        </p:nvSpPr>
        <p:spPr>
          <a:xfrm>
            <a:off x="1402001" y="4617471"/>
            <a:ext cx="687341" cy="5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317381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BB4E35-EB7C-E7F9-47F3-F627F7B620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D16D3E-645B-E244-64E2-BC1BD95FA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9524" y="707954"/>
            <a:ext cx="10312079" cy="1325563"/>
          </a:xfrm>
        </p:spPr>
        <p:txBody>
          <a:bodyPr/>
          <a:lstStyle/>
          <a:p>
            <a:r>
              <a:rPr lang="en-US" dirty="0"/>
              <a:t>What were my challenges?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8159C07-3F56-EDAE-93FA-D6235A4425FD}"/>
              </a:ext>
            </a:extLst>
          </p:cNvPr>
          <p:cNvSpPr txBox="1">
            <a:spLocks/>
          </p:cNvSpPr>
          <p:nvPr/>
        </p:nvSpPr>
        <p:spPr>
          <a:xfrm>
            <a:off x="2089342" y="2081875"/>
            <a:ext cx="6154113" cy="75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Having multiple datasets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EDC2074F-7323-9F6C-A075-649A075AB624}"/>
              </a:ext>
            </a:extLst>
          </p:cNvPr>
          <p:cNvSpPr txBox="1">
            <a:spLocks/>
          </p:cNvSpPr>
          <p:nvPr/>
        </p:nvSpPr>
        <p:spPr>
          <a:xfrm>
            <a:off x="1402001" y="2151956"/>
            <a:ext cx="687341" cy="5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EA7D316-A1FC-B175-7843-48D3ACFEAA6B}"/>
              </a:ext>
            </a:extLst>
          </p:cNvPr>
          <p:cNvSpPr txBox="1">
            <a:spLocks/>
          </p:cNvSpPr>
          <p:nvPr/>
        </p:nvSpPr>
        <p:spPr>
          <a:xfrm>
            <a:off x="2089342" y="2948682"/>
            <a:ext cx="6722149" cy="75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Not knowing metadata schema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C568068-7411-9C20-FF4C-24707C908057}"/>
              </a:ext>
            </a:extLst>
          </p:cNvPr>
          <p:cNvSpPr txBox="1">
            <a:spLocks/>
          </p:cNvSpPr>
          <p:nvPr/>
        </p:nvSpPr>
        <p:spPr>
          <a:xfrm>
            <a:off x="1402001" y="3018763"/>
            <a:ext cx="687341" cy="5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138BC70E-876D-42DF-68D9-5A6594722F99}"/>
              </a:ext>
            </a:extLst>
          </p:cNvPr>
          <p:cNvSpPr txBox="1">
            <a:spLocks/>
          </p:cNvSpPr>
          <p:nvPr/>
        </p:nvSpPr>
        <p:spPr>
          <a:xfrm>
            <a:off x="2089342" y="3748036"/>
            <a:ext cx="7608840" cy="75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Variables lacked documentation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50EA969-ACB5-6F37-D0FD-4B6975E2BDDF}"/>
              </a:ext>
            </a:extLst>
          </p:cNvPr>
          <p:cNvSpPr txBox="1">
            <a:spLocks/>
          </p:cNvSpPr>
          <p:nvPr/>
        </p:nvSpPr>
        <p:spPr>
          <a:xfrm>
            <a:off x="1402001" y="3818117"/>
            <a:ext cx="687341" cy="5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26FA284-27EB-69AB-3166-E15032098ACA}"/>
              </a:ext>
            </a:extLst>
          </p:cNvPr>
          <p:cNvSpPr txBox="1">
            <a:spLocks/>
          </p:cNvSpPr>
          <p:nvPr/>
        </p:nvSpPr>
        <p:spPr>
          <a:xfrm>
            <a:off x="2089342" y="4547390"/>
            <a:ext cx="7290185" cy="75099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/>
              <a:t>All of the above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F42A256-53F6-FD9E-01B0-C8407DACBA3A}"/>
              </a:ext>
            </a:extLst>
          </p:cNvPr>
          <p:cNvSpPr txBox="1">
            <a:spLocks/>
          </p:cNvSpPr>
          <p:nvPr/>
        </p:nvSpPr>
        <p:spPr>
          <a:xfrm>
            <a:off x="1402001" y="4617471"/>
            <a:ext cx="687341" cy="55660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29338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11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2B7582-7236-26A9-49B4-356C57E40C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60BD8-E091-7780-226A-31F722C6DF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882816"/>
            <a:ext cx="3044141" cy="890711"/>
          </a:xfrm>
        </p:spPr>
        <p:txBody>
          <a:bodyPr/>
          <a:lstStyle/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Challenge 1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A6CF083-D661-3754-808D-3EA911E37279}"/>
              </a:ext>
            </a:extLst>
          </p:cNvPr>
          <p:cNvSpPr txBox="1">
            <a:spLocks/>
          </p:cNvSpPr>
          <p:nvPr/>
        </p:nvSpPr>
        <p:spPr>
          <a:xfrm>
            <a:off x="806105" y="2783362"/>
            <a:ext cx="5608552" cy="1736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Fira Sans" panose="020B0503050000020004" pitchFamily="34" charset="0"/>
                <a:ea typeface="Fira Sans" panose="020B0503050000020004" pitchFamily="34" charset="0"/>
              </a:rPr>
              <a:t>Having multiple datasets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1BC19DF-408E-0BB8-E95E-E1F70F53113D}"/>
              </a:ext>
            </a:extLst>
          </p:cNvPr>
          <p:cNvSpPr/>
          <p:nvPr/>
        </p:nvSpPr>
        <p:spPr>
          <a:xfrm>
            <a:off x="6504274" y="1773527"/>
            <a:ext cx="2078182" cy="8907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Study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3F5577-A206-1391-A13D-868F09BD1270}"/>
              </a:ext>
            </a:extLst>
          </p:cNvPr>
          <p:cNvSpPr/>
          <p:nvPr/>
        </p:nvSpPr>
        <p:spPr>
          <a:xfrm>
            <a:off x="6504274" y="3247058"/>
            <a:ext cx="2078182" cy="8907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Study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4B5D070-748E-06A5-8236-2802E3161376}"/>
              </a:ext>
            </a:extLst>
          </p:cNvPr>
          <p:cNvSpPr/>
          <p:nvPr/>
        </p:nvSpPr>
        <p:spPr>
          <a:xfrm>
            <a:off x="6504274" y="4720588"/>
            <a:ext cx="2078182" cy="8907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Study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8F329A9-C6C2-0E28-7BA7-586DEBF5025B}"/>
              </a:ext>
            </a:extLst>
          </p:cNvPr>
          <p:cNvSpPr/>
          <p:nvPr/>
        </p:nvSpPr>
        <p:spPr>
          <a:xfrm>
            <a:off x="8582456" y="1773527"/>
            <a:ext cx="2078182" cy="8907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8 datasets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A1B44DA-B16B-17FF-8175-25D54E2AF4F4}"/>
              </a:ext>
            </a:extLst>
          </p:cNvPr>
          <p:cNvSpPr/>
          <p:nvPr/>
        </p:nvSpPr>
        <p:spPr>
          <a:xfrm>
            <a:off x="8582456" y="3247057"/>
            <a:ext cx="2078182" cy="8907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1 dataset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1CE48-7995-4833-90E1-EC1613134471}"/>
              </a:ext>
            </a:extLst>
          </p:cNvPr>
          <p:cNvSpPr/>
          <p:nvPr/>
        </p:nvSpPr>
        <p:spPr>
          <a:xfrm>
            <a:off x="8582456" y="4720588"/>
            <a:ext cx="2078182" cy="8907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1 dataset</a:t>
            </a:r>
          </a:p>
        </p:txBody>
      </p:sp>
    </p:spTree>
    <p:extLst>
      <p:ext uri="{BB962C8B-B14F-4D97-AF65-F5344CB8AC3E}">
        <p14:creationId xmlns:p14="http://schemas.microsoft.com/office/powerpoint/2010/main" val="35133050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C45C12-3E6C-C703-BAB0-9A3788B976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39" y="563045"/>
            <a:ext cx="10312079" cy="1325563"/>
          </a:xfrm>
        </p:spPr>
        <p:txBody>
          <a:bodyPr/>
          <a:lstStyle/>
          <a:p>
            <a:r>
              <a:rPr lang="en-US" dirty="0"/>
              <a:t>Which dataset did I choose?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118E3F2-2BF3-6D57-DB36-4B652DF8E11D}"/>
              </a:ext>
            </a:extLst>
          </p:cNvPr>
          <p:cNvSpPr txBox="1">
            <a:spLocks/>
          </p:cNvSpPr>
          <p:nvPr/>
        </p:nvSpPr>
        <p:spPr>
          <a:xfrm>
            <a:off x="2408508" y="1719389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A. Study 1 datasets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C763ECF-E01C-C586-D983-6DADD770E1B5}"/>
              </a:ext>
            </a:extLst>
          </p:cNvPr>
          <p:cNvSpPr txBox="1">
            <a:spLocks/>
          </p:cNvSpPr>
          <p:nvPr/>
        </p:nvSpPr>
        <p:spPr>
          <a:xfrm>
            <a:off x="2408508" y="2819327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B. Study 2 dataset 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AFF1E110-421E-3B1C-D129-6DFCA10F1303}"/>
              </a:ext>
            </a:extLst>
          </p:cNvPr>
          <p:cNvSpPr txBox="1">
            <a:spLocks/>
          </p:cNvSpPr>
          <p:nvPr/>
        </p:nvSpPr>
        <p:spPr>
          <a:xfrm>
            <a:off x="2408508" y="3919265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C. Study 3 dataset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122843-9316-A630-FBD0-B6A65711E3BD}"/>
              </a:ext>
            </a:extLst>
          </p:cNvPr>
          <p:cNvSpPr txBox="1">
            <a:spLocks/>
          </p:cNvSpPr>
          <p:nvPr/>
        </p:nvSpPr>
        <p:spPr>
          <a:xfrm>
            <a:off x="2408508" y="5019202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D. Chose all datasets</a:t>
            </a:r>
          </a:p>
        </p:txBody>
      </p:sp>
    </p:spTree>
    <p:extLst>
      <p:ext uri="{BB962C8B-B14F-4D97-AF65-F5344CB8AC3E}">
        <p14:creationId xmlns:p14="http://schemas.microsoft.com/office/powerpoint/2010/main" val="82125925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7F6261-D0F1-3C1C-43A1-AE50A20FA0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1641" y="365125"/>
            <a:ext cx="10515600" cy="1325563"/>
          </a:xfrm>
        </p:spPr>
        <p:txBody>
          <a:bodyPr/>
          <a:lstStyle/>
          <a:p>
            <a:r>
              <a:rPr lang="en-US" sz="4800" dirty="0"/>
              <a:t>Join Open Science Retreat</a:t>
            </a:r>
          </a:p>
        </p:txBody>
      </p:sp>
      <p:pic>
        <p:nvPicPr>
          <p:cNvPr id="17412" name="Picture 4" descr="No alternative text description for this image">
            <a:extLst>
              <a:ext uri="{FF2B5EF4-FFF2-40B4-BE49-F238E27FC236}">
                <a16:creationId xmlns:a16="http://schemas.microsoft.com/office/drawing/2014/main" id="{169C0026-4C45-15A8-F969-9130BF649C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1" y="1538697"/>
            <a:ext cx="4773168" cy="477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2E3BB6-A5F1-FC5B-80A6-B7FF9092BAFE}"/>
              </a:ext>
            </a:extLst>
          </p:cNvPr>
          <p:cNvSpPr txBox="1"/>
          <p:nvPr/>
        </p:nvSpPr>
        <p:spPr>
          <a:xfrm>
            <a:off x="5485763" y="1577536"/>
            <a:ext cx="343878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Dutch Edition</a:t>
            </a:r>
            <a:br>
              <a:rPr lang="en-US" sz="32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29 March</a:t>
            </a:r>
            <a:br>
              <a:rPr lang="en-US" sz="32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—2 April 2026</a:t>
            </a:r>
            <a:endParaRPr lang="en-US" sz="3200" b="1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28A9FF-8203-5F36-F522-5BCAB6311C32}"/>
              </a:ext>
            </a:extLst>
          </p:cNvPr>
          <p:cNvSpPr txBox="1"/>
          <p:nvPr/>
        </p:nvSpPr>
        <p:spPr>
          <a:xfrm>
            <a:off x="5485762" y="4696038"/>
            <a:ext cx="407886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Global Edition (UK)</a:t>
            </a:r>
            <a:b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32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7–11 April 2026</a:t>
            </a:r>
          </a:p>
        </p:txBody>
      </p:sp>
      <p:pic>
        <p:nvPicPr>
          <p:cNvPr id="17414" name="Picture 6" descr="qr-code for edu.nl/96fa9">
            <a:extLst>
              <a:ext uri="{FF2B5EF4-FFF2-40B4-BE49-F238E27FC236}">
                <a16:creationId xmlns:a16="http://schemas.microsoft.com/office/drawing/2014/main" id="{B9AEF518-5A3E-E8BC-C9A4-949D4BE20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6514" y="4110247"/>
            <a:ext cx="2030311" cy="22016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qr-code for edu.nl/wp4kh">
            <a:extLst>
              <a:ext uri="{FF2B5EF4-FFF2-40B4-BE49-F238E27FC236}">
                <a16:creationId xmlns:a16="http://schemas.microsoft.com/office/drawing/2014/main" id="{D10D3FAF-86E7-CCE3-EA44-45C7C46685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4826" y="1231900"/>
            <a:ext cx="2032000" cy="219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A847E95-7862-AC1A-8A36-7D0C75D0861C}"/>
              </a:ext>
            </a:extLst>
          </p:cNvPr>
          <p:cNvSpPr txBox="1">
            <a:spLocks/>
          </p:cNvSpPr>
          <p:nvPr/>
        </p:nvSpPr>
        <p:spPr>
          <a:xfrm>
            <a:off x="441641" y="6185517"/>
            <a:ext cx="5531647" cy="79130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dirty="0"/>
              <a:t>Presentation will start at 12:40</a:t>
            </a:r>
          </a:p>
        </p:txBody>
      </p:sp>
    </p:spTree>
    <p:extLst>
      <p:ext uri="{BB962C8B-B14F-4D97-AF65-F5344CB8AC3E}">
        <p14:creationId xmlns:p14="http://schemas.microsoft.com/office/powerpoint/2010/main" val="30038755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2F15DE-162E-E4BF-E987-8FB051370E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9D7656E-0FCC-F532-CA48-FE9A58BD225C}"/>
              </a:ext>
            </a:extLst>
          </p:cNvPr>
          <p:cNvSpPr txBox="1">
            <a:spLocks/>
          </p:cNvSpPr>
          <p:nvPr/>
        </p:nvSpPr>
        <p:spPr>
          <a:xfrm>
            <a:off x="805269" y="1510113"/>
            <a:ext cx="5608552" cy="1736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Fira Sans" panose="020B0503050000020004" pitchFamily="34" charset="0"/>
                <a:ea typeface="Fira Sans" panose="020B0503050000020004" pitchFamily="34" charset="0"/>
              </a:rPr>
              <a:t>I chose Study 2 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F003084-A4E8-516D-03EE-5E31BFE16A42}"/>
              </a:ext>
            </a:extLst>
          </p:cNvPr>
          <p:cNvSpPr/>
          <p:nvPr/>
        </p:nvSpPr>
        <p:spPr>
          <a:xfrm>
            <a:off x="6504274" y="1773527"/>
            <a:ext cx="2078182" cy="8907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Study 1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B4D8AE8-5FD7-9931-05AC-66455B4EB03C}"/>
              </a:ext>
            </a:extLst>
          </p:cNvPr>
          <p:cNvSpPr/>
          <p:nvPr/>
        </p:nvSpPr>
        <p:spPr>
          <a:xfrm>
            <a:off x="6504274" y="3247058"/>
            <a:ext cx="2078182" cy="8907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Study 2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08CC155-9AED-16AF-C340-9FF7E7EBE8DA}"/>
              </a:ext>
            </a:extLst>
          </p:cNvPr>
          <p:cNvSpPr/>
          <p:nvPr/>
        </p:nvSpPr>
        <p:spPr>
          <a:xfrm>
            <a:off x="6504274" y="4720588"/>
            <a:ext cx="2078182" cy="8907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Study 3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0F3EE6F-3FB5-4E9D-7C29-638F9BB53B26}"/>
              </a:ext>
            </a:extLst>
          </p:cNvPr>
          <p:cNvSpPr/>
          <p:nvPr/>
        </p:nvSpPr>
        <p:spPr>
          <a:xfrm>
            <a:off x="8582456" y="1773527"/>
            <a:ext cx="2078182" cy="8907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8 datasets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4CD3FC3-2E17-449C-79F8-9765BD14FCD5}"/>
              </a:ext>
            </a:extLst>
          </p:cNvPr>
          <p:cNvSpPr/>
          <p:nvPr/>
        </p:nvSpPr>
        <p:spPr>
          <a:xfrm>
            <a:off x="8582456" y="3247057"/>
            <a:ext cx="2078182" cy="890711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1 dataset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C8CF65-72DC-8C2C-4A21-433AD032849D}"/>
              </a:ext>
            </a:extLst>
          </p:cNvPr>
          <p:cNvSpPr/>
          <p:nvPr/>
        </p:nvSpPr>
        <p:spPr>
          <a:xfrm>
            <a:off x="8582456" y="4720588"/>
            <a:ext cx="2078182" cy="89071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1 dataset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942A9DD-BC2B-CBC1-0F36-ECB18C728C7C}"/>
              </a:ext>
            </a:extLst>
          </p:cNvPr>
          <p:cNvSpPr txBox="1">
            <a:spLocks/>
          </p:cNvSpPr>
          <p:nvPr/>
        </p:nvSpPr>
        <p:spPr>
          <a:xfrm>
            <a:off x="805269" y="3165588"/>
            <a:ext cx="4923187" cy="89071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200" b="0" dirty="0">
                <a:latin typeface="Fira Sans" panose="020B0503050000020004" pitchFamily="34" charset="0"/>
                <a:ea typeface="Fira Sans" panose="020B0503050000020004" pitchFamily="34" charset="0"/>
              </a:rPr>
              <a:t>Because I thought it was the simplest</a:t>
            </a:r>
          </a:p>
        </p:txBody>
      </p:sp>
    </p:spTree>
    <p:extLst>
      <p:ext uri="{BB962C8B-B14F-4D97-AF65-F5344CB8AC3E}">
        <p14:creationId xmlns:p14="http://schemas.microsoft.com/office/powerpoint/2010/main" val="251334256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976B73-D45E-B4BC-CC19-242475273D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33DBF8-0F67-5491-4A1F-3B1B437E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882816"/>
            <a:ext cx="3044141" cy="890711"/>
          </a:xfrm>
        </p:spPr>
        <p:txBody>
          <a:bodyPr/>
          <a:lstStyle/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Challenge 2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8ECD4D1-EA63-F160-F7C7-4E65EC08C065}"/>
              </a:ext>
            </a:extLst>
          </p:cNvPr>
          <p:cNvSpPr txBox="1">
            <a:spLocks/>
          </p:cNvSpPr>
          <p:nvPr/>
        </p:nvSpPr>
        <p:spPr>
          <a:xfrm>
            <a:off x="1687623" y="2988561"/>
            <a:ext cx="9354449" cy="1078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>
                <a:latin typeface="Fira Sans" panose="020B0503050000020004" pitchFamily="34" charset="0"/>
                <a:ea typeface="Fira Sans" panose="020B0503050000020004" pitchFamily="34" charset="0"/>
              </a:rPr>
              <a:t>Not knowing metadata standard</a:t>
            </a:r>
          </a:p>
        </p:txBody>
      </p:sp>
    </p:spTree>
    <p:extLst>
      <p:ext uri="{BB962C8B-B14F-4D97-AF65-F5344CB8AC3E}">
        <p14:creationId xmlns:p14="http://schemas.microsoft.com/office/powerpoint/2010/main" val="30245330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E5BA45-2EF9-0F73-18A3-CF40FA2A8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1504" y="894445"/>
            <a:ext cx="10312079" cy="1325563"/>
          </a:xfrm>
        </p:spPr>
        <p:txBody>
          <a:bodyPr/>
          <a:lstStyle/>
          <a:p>
            <a:r>
              <a:rPr lang="en-US" dirty="0"/>
              <a:t>Searching for metadata schema on resources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7A6F23F-21DE-C0E2-872D-BE1D0F80BA81}"/>
              </a:ext>
            </a:extLst>
          </p:cNvPr>
          <p:cNvSpPr txBox="1">
            <a:spLocks/>
          </p:cNvSpPr>
          <p:nvPr/>
        </p:nvSpPr>
        <p:spPr>
          <a:xfrm>
            <a:off x="1978570" y="3559140"/>
            <a:ext cx="9354449" cy="1078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DCC Metadata Standards List</a:t>
            </a:r>
            <a:endParaRPr lang="en-US" sz="3600" dirty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5CD41A6-7110-E570-4EE5-5E0E54F848F8}"/>
              </a:ext>
            </a:extLst>
          </p:cNvPr>
          <p:cNvSpPr txBox="1">
            <a:spLocks/>
          </p:cNvSpPr>
          <p:nvPr/>
        </p:nvSpPr>
        <p:spPr>
          <a:xfrm>
            <a:off x="1978569" y="2480287"/>
            <a:ext cx="9354449" cy="1078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 err="1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FAIRsharing</a:t>
            </a:r>
            <a:r>
              <a:rPr lang="en-US" sz="36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Standards Search</a:t>
            </a:r>
            <a:endParaRPr lang="en-US" sz="3600" dirty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8E4E34A-9C80-2DD1-AB9F-06F249F2786A}"/>
              </a:ext>
            </a:extLst>
          </p:cNvPr>
          <p:cNvSpPr txBox="1">
            <a:spLocks/>
          </p:cNvSpPr>
          <p:nvPr/>
        </p:nvSpPr>
        <p:spPr>
          <a:xfrm>
            <a:off x="1978570" y="4764486"/>
            <a:ext cx="9354449" cy="107885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3600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RDA Metadata Standards Catalog</a:t>
            </a:r>
            <a:endParaRPr lang="en-US" sz="3600" dirty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94111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032CB9-DE45-7A9D-5F2F-A4A9E3064E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8377" y="381828"/>
            <a:ext cx="7187878" cy="1325563"/>
          </a:xfrm>
        </p:spPr>
        <p:txBody>
          <a:bodyPr/>
          <a:lstStyle/>
          <a:p>
            <a:r>
              <a:rPr lang="en-US" dirty="0"/>
              <a:t>I was lost in search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7F9A6D2-7287-6EF4-FA4F-3267F7DC9CE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282" t="71900" r="22435" b="921"/>
          <a:stretch>
            <a:fillRect/>
          </a:stretch>
        </p:blipFill>
        <p:spPr>
          <a:xfrm>
            <a:off x="3603474" y="2078030"/>
            <a:ext cx="4765963" cy="8174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D918BBC-85AB-E5ED-7CA3-7BFF83925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3474" y="3320911"/>
            <a:ext cx="6666667" cy="204761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828ADBB-5DD0-68E9-7696-CD64BDC4BFB2}"/>
              </a:ext>
            </a:extLst>
          </p:cNvPr>
          <p:cNvSpPr txBox="1">
            <a:spLocks/>
          </p:cNvSpPr>
          <p:nvPr/>
        </p:nvSpPr>
        <p:spPr>
          <a:xfrm>
            <a:off x="598377" y="2202274"/>
            <a:ext cx="3005097" cy="678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0" dirty="0"/>
              <a:t>Many standards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5C6C05C-7E87-F055-FE24-9EB293F69CAE}"/>
              </a:ext>
            </a:extLst>
          </p:cNvPr>
          <p:cNvSpPr txBox="1">
            <a:spLocks/>
          </p:cNvSpPr>
          <p:nvPr/>
        </p:nvSpPr>
        <p:spPr>
          <a:xfrm>
            <a:off x="592766" y="4005431"/>
            <a:ext cx="2754423" cy="678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0" dirty="0"/>
              <a:t>Too specific for my project</a:t>
            </a:r>
          </a:p>
        </p:txBody>
      </p:sp>
    </p:spTree>
    <p:extLst>
      <p:ext uri="{BB962C8B-B14F-4D97-AF65-F5344CB8AC3E}">
        <p14:creationId xmlns:p14="http://schemas.microsoft.com/office/powerpoint/2010/main" val="36258923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941A475F-3FAD-65A0-F956-7CFABB47B94B}"/>
              </a:ext>
            </a:extLst>
          </p:cNvPr>
          <p:cNvSpPr/>
          <p:nvPr/>
        </p:nvSpPr>
        <p:spPr>
          <a:xfrm>
            <a:off x="4267200" y="3013364"/>
            <a:ext cx="3685309" cy="226521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054155A-9092-A4BD-2EB8-F60023A00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042" y="745628"/>
            <a:ext cx="7594440" cy="1325563"/>
          </a:xfrm>
        </p:spPr>
        <p:txBody>
          <a:bodyPr/>
          <a:lstStyle/>
          <a:p>
            <a:r>
              <a:rPr lang="en-US" dirty="0"/>
              <a:t>Most standards were</a:t>
            </a:r>
            <a:br>
              <a:rPr lang="en-US" dirty="0"/>
            </a:br>
            <a:r>
              <a:rPr lang="en-US" dirty="0"/>
              <a:t>too </a:t>
            </a:r>
            <a:r>
              <a:rPr lang="en-US" dirty="0">
                <a:solidFill>
                  <a:schemeClr val="accent2"/>
                </a:solidFill>
              </a:rPr>
              <a:t>generic</a:t>
            </a:r>
            <a:r>
              <a:rPr lang="en-US" dirty="0"/>
              <a:t> or too </a:t>
            </a:r>
            <a:r>
              <a:rPr lang="en-US" dirty="0">
                <a:solidFill>
                  <a:schemeClr val="accent2"/>
                </a:solidFill>
              </a:rPr>
              <a:t>specific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F831DCB-A81E-7743-955E-9C7DDE4FF408}"/>
              </a:ext>
            </a:extLst>
          </p:cNvPr>
          <p:cNvCxnSpPr/>
          <p:nvPr/>
        </p:nvCxnSpPr>
        <p:spPr>
          <a:xfrm>
            <a:off x="1080654" y="5278581"/>
            <a:ext cx="10030691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Freeform 4">
            <a:extLst>
              <a:ext uri="{FF2B5EF4-FFF2-40B4-BE49-F238E27FC236}">
                <a16:creationId xmlns:a16="http://schemas.microsoft.com/office/drawing/2014/main" id="{FCF085E4-75AD-2BF5-AA69-B4B4E3A14B7D}"/>
              </a:ext>
            </a:extLst>
          </p:cNvPr>
          <p:cNvSpPr/>
          <p:nvPr/>
        </p:nvSpPr>
        <p:spPr>
          <a:xfrm>
            <a:off x="1537854" y="3103420"/>
            <a:ext cx="9102437" cy="1946576"/>
          </a:xfrm>
          <a:custGeom>
            <a:avLst/>
            <a:gdLst>
              <a:gd name="csX0" fmla="*/ 0 w 9490364"/>
              <a:gd name="csY0" fmla="*/ 1648702 h 1648702"/>
              <a:gd name="csX1" fmla="*/ 4350327 w 9490364"/>
              <a:gd name="csY1" fmla="*/ 11 h 1648702"/>
              <a:gd name="csX2" fmla="*/ 9490364 w 9490364"/>
              <a:gd name="csY2" fmla="*/ 1620993 h 1648702"/>
              <a:gd name="csX0" fmla="*/ 0 w 9490364"/>
              <a:gd name="csY0" fmla="*/ 1648702 h 1648702"/>
              <a:gd name="csX1" fmla="*/ 4876800 w 9490364"/>
              <a:gd name="csY1" fmla="*/ 11 h 1648702"/>
              <a:gd name="csX2" fmla="*/ 9490364 w 9490364"/>
              <a:gd name="csY2" fmla="*/ 1620993 h 1648702"/>
              <a:gd name="csX0" fmla="*/ 0 w 9421092"/>
              <a:gd name="csY0" fmla="*/ 1620993 h 1620993"/>
              <a:gd name="csX1" fmla="*/ 4807528 w 9421092"/>
              <a:gd name="csY1" fmla="*/ 11 h 1620993"/>
              <a:gd name="csX2" fmla="*/ 9421092 w 9421092"/>
              <a:gd name="csY2" fmla="*/ 1620993 h 1620993"/>
              <a:gd name="csX0" fmla="*/ 0 w 9421092"/>
              <a:gd name="csY0" fmla="*/ 1620993 h 1620993"/>
              <a:gd name="csX1" fmla="*/ 4807528 w 9421092"/>
              <a:gd name="csY1" fmla="*/ 11 h 1620993"/>
              <a:gd name="csX2" fmla="*/ 9421092 w 9421092"/>
              <a:gd name="csY2" fmla="*/ 1620993 h 1620993"/>
              <a:gd name="csX0" fmla="*/ 0 w 9421092"/>
              <a:gd name="csY0" fmla="*/ 1620999 h 1620999"/>
              <a:gd name="csX1" fmla="*/ 4807528 w 9421092"/>
              <a:gd name="csY1" fmla="*/ 17 h 1620999"/>
              <a:gd name="csX2" fmla="*/ 9421092 w 9421092"/>
              <a:gd name="csY2" fmla="*/ 1620999 h 1620999"/>
              <a:gd name="csX0" fmla="*/ 0 w 9421092"/>
              <a:gd name="csY0" fmla="*/ 1620996 h 1620996"/>
              <a:gd name="csX1" fmla="*/ 4807528 w 9421092"/>
              <a:gd name="csY1" fmla="*/ 14 h 1620996"/>
              <a:gd name="csX2" fmla="*/ 9421092 w 9421092"/>
              <a:gd name="csY2" fmla="*/ 1620996 h 1620996"/>
              <a:gd name="csX0" fmla="*/ 0 w 9421092"/>
              <a:gd name="csY0" fmla="*/ 1620998 h 1620998"/>
              <a:gd name="csX1" fmla="*/ 4807528 w 9421092"/>
              <a:gd name="csY1" fmla="*/ 16 h 1620998"/>
              <a:gd name="csX2" fmla="*/ 9421092 w 9421092"/>
              <a:gd name="csY2" fmla="*/ 1620998 h 1620998"/>
              <a:gd name="csX0" fmla="*/ 0 w 9421092"/>
              <a:gd name="csY0" fmla="*/ 1620998 h 1620998"/>
              <a:gd name="csX1" fmla="*/ 4807528 w 9421092"/>
              <a:gd name="csY1" fmla="*/ 16 h 1620998"/>
              <a:gd name="csX2" fmla="*/ 9421092 w 9421092"/>
              <a:gd name="csY2" fmla="*/ 1620998 h 1620998"/>
              <a:gd name="csX0" fmla="*/ 0 w 9421092"/>
              <a:gd name="csY0" fmla="*/ 1620998 h 1620998"/>
              <a:gd name="csX1" fmla="*/ 4807528 w 9421092"/>
              <a:gd name="csY1" fmla="*/ 16 h 1620998"/>
              <a:gd name="csX2" fmla="*/ 9421092 w 9421092"/>
              <a:gd name="csY2" fmla="*/ 1620998 h 1620998"/>
              <a:gd name="csX0" fmla="*/ 0 w 9421092"/>
              <a:gd name="csY0" fmla="*/ 1620994 h 1620994"/>
              <a:gd name="csX1" fmla="*/ 4807528 w 9421092"/>
              <a:gd name="csY1" fmla="*/ 12 h 1620994"/>
              <a:gd name="csX2" fmla="*/ 9421092 w 9421092"/>
              <a:gd name="csY2" fmla="*/ 1620994 h 16209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</a:cxnLst>
            <a:rect l="l" t="t" r="r" b="b"/>
            <a:pathLst>
              <a:path w="9421092" h="1620994">
                <a:moveTo>
                  <a:pt x="0" y="1620994"/>
                </a:moveTo>
                <a:cubicBezTo>
                  <a:pt x="3810781" y="1422412"/>
                  <a:pt x="3225801" y="4630"/>
                  <a:pt x="4807528" y="12"/>
                </a:cubicBezTo>
                <a:cubicBezTo>
                  <a:pt x="6389255" y="-4606"/>
                  <a:pt x="5666012" y="1392394"/>
                  <a:pt x="9421092" y="1620994"/>
                </a:cubicBezTo>
              </a:path>
            </a:pathLst>
          </a:custGeom>
          <a:noFill/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3A59109D-A92A-2894-2F9E-2CCA9AF58331}"/>
              </a:ext>
            </a:extLst>
          </p:cNvPr>
          <p:cNvSpPr txBox="1">
            <a:spLocks/>
          </p:cNvSpPr>
          <p:nvPr/>
        </p:nvSpPr>
        <p:spPr>
          <a:xfrm>
            <a:off x="220840" y="2258417"/>
            <a:ext cx="3159665" cy="678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0" dirty="0"/>
              <a:t>Usefulness for me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06EA9D3-ED3A-1A54-91A7-6AC430E3B9B2}"/>
              </a:ext>
            </a:extLst>
          </p:cNvPr>
          <p:cNvCxnSpPr>
            <a:cxnSpLocks/>
          </p:cNvCxnSpPr>
          <p:nvPr/>
        </p:nvCxnSpPr>
        <p:spPr>
          <a:xfrm>
            <a:off x="1080654" y="2989127"/>
            <a:ext cx="0" cy="2265217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E0571EBC-9963-EACB-A4E7-6FA170839E86}"/>
              </a:ext>
            </a:extLst>
          </p:cNvPr>
          <p:cNvSpPr txBox="1">
            <a:spLocks/>
          </p:cNvSpPr>
          <p:nvPr/>
        </p:nvSpPr>
        <p:spPr>
          <a:xfrm>
            <a:off x="10238749" y="5403648"/>
            <a:ext cx="2160825" cy="67857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0" dirty="0"/>
              <a:t>Specificity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EC70451-CD63-D13C-951F-EB01DF87D1F2}"/>
              </a:ext>
            </a:extLst>
          </p:cNvPr>
          <p:cNvGrpSpPr/>
          <p:nvPr/>
        </p:nvGrpSpPr>
        <p:grpSpPr>
          <a:xfrm>
            <a:off x="1371600" y="3410319"/>
            <a:ext cx="2195775" cy="921512"/>
            <a:chOff x="2527137" y="2927601"/>
            <a:chExt cx="2646219" cy="111055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3996FE6D-CA3E-C393-29B5-7B78D9D2477C}"/>
                </a:ext>
              </a:extLst>
            </p:cNvPr>
            <p:cNvSpPr/>
            <p:nvPr/>
          </p:nvSpPr>
          <p:spPr>
            <a:xfrm>
              <a:off x="2527137" y="2927601"/>
              <a:ext cx="2646219" cy="1110552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9218" name="Picture 2">
              <a:extLst>
                <a:ext uri="{FF2B5EF4-FFF2-40B4-BE49-F238E27FC236}">
                  <a16:creationId xmlns:a16="http://schemas.microsoft.com/office/drawing/2014/main" id="{0E6070FA-9721-39EC-EB9C-632F2331AA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29601" y="3198592"/>
              <a:ext cx="2369043" cy="5685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5FC77213-3EA8-A17B-4D19-031126461A61}"/>
              </a:ext>
            </a:extLst>
          </p:cNvPr>
          <p:cNvSpPr txBox="1">
            <a:spLocks/>
          </p:cNvSpPr>
          <p:nvPr/>
        </p:nvSpPr>
        <p:spPr>
          <a:xfrm>
            <a:off x="9954494" y="3458359"/>
            <a:ext cx="1953486" cy="921512"/>
          </a:xfrm>
          <a:prstGeom prst="rect">
            <a:avLst/>
          </a:prstGeom>
          <a:ln>
            <a:solidFill>
              <a:schemeClr val="bg2"/>
            </a:solidFill>
          </a:ln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800" dirty="0" err="1"/>
              <a:t>CogMemo</a:t>
            </a:r>
            <a:r>
              <a:rPr lang="en-US" sz="2800" dirty="0"/>
              <a:t> Thesaurus</a:t>
            </a:r>
          </a:p>
        </p:txBody>
      </p:sp>
    </p:spTree>
    <p:extLst>
      <p:ext uri="{BB962C8B-B14F-4D97-AF65-F5344CB8AC3E}">
        <p14:creationId xmlns:p14="http://schemas.microsoft.com/office/powerpoint/2010/main" val="390931415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5EFD2-10BB-884A-D8EA-5EDF448B6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7EEF-4680-F43F-9E91-11BA8F8B18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39" y="563045"/>
            <a:ext cx="10312079" cy="1325563"/>
          </a:xfrm>
        </p:spPr>
        <p:txBody>
          <a:bodyPr/>
          <a:lstStyle/>
          <a:p>
            <a:r>
              <a:rPr lang="en-US" dirty="0"/>
              <a:t>What did I do next?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602CEA8E-F911-454E-04A4-4AEEC1C498E4}"/>
              </a:ext>
            </a:extLst>
          </p:cNvPr>
          <p:cNvSpPr txBox="1">
            <a:spLocks/>
          </p:cNvSpPr>
          <p:nvPr/>
        </p:nvSpPr>
        <p:spPr>
          <a:xfrm>
            <a:off x="2408508" y="1719389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A. I chose a generic standard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8FA7F7-2636-243E-53E1-F757F4592183}"/>
              </a:ext>
            </a:extLst>
          </p:cNvPr>
          <p:cNvSpPr txBox="1">
            <a:spLocks/>
          </p:cNvSpPr>
          <p:nvPr/>
        </p:nvSpPr>
        <p:spPr>
          <a:xfrm>
            <a:off x="2408508" y="2819327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B. I chose a specific standard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111459D-7001-68BB-1C63-5580F6064F1E}"/>
              </a:ext>
            </a:extLst>
          </p:cNvPr>
          <p:cNvSpPr txBox="1">
            <a:spLocks/>
          </p:cNvSpPr>
          <p:nvPr/>
        </p:nvSpPr>
        <p:spPr>
          <a:xfrm>
            <a:off x="2408508" y="3919265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C. I searched more standards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58D915F-DB4A-4EC0-F933-D1DD85F34870}"/>
              </a:ext>
            </a:extLst>
          </p:cNvPr>
          <p:cNvSpPr txBox="1">
            <a:spLocks/>
          </p:cNvSpPr>
          <p:nvPr/>
        </p:nvSpPr>
        <p:spPr>
          <a:xfrm>
            <a:off x="2408508" y="5019202"/>
            <a:ext cx="83814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D. I searched for happy memories</a:t>
            </a:r>
          </a:p>
        </p:txBody>
      </p:sp>
    </p:spTree>
    <p:extLst>
      <p:ext uri="{BB962C8B-B14F-4D97-AF65-F5344CB8AC3E}">
        <p14:creationId xmlns:p14="http://schemas.microsoft.com/office/powerpoint/2010/main" val="15066423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EFF1F4-106B-9D97-849B-F43086193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6CF9ED-A34E-CD54-58B1-71198B942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0539" y="563045"/>
            <a:ext cx="10312079" cy="1325563"/>
          </a:xfrm>
        </p:spPr>
        <p:txBody>
          <a:bodyPr/>
          <a:lstStyle/>
          <a:p>
            <a:r>
              <a:rPr lang="en-US" dirty="0"/>
              <a:t>What did I do next?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0F3EEA3-8EE5-D3F0-B4B1-E8BDC846BD2D}"/>
              </a:ext>
            </a:extLst>
          </p:cNvPr>
          <p:cNvSpPr txBox="1">
            <a:spLocks/>
          </p:cNvSpPr>
          <p:nvPr/>
        </p:nvSpPr>
        <p:spPr>
          <a:xfrm>
            <a:off x="2408508" y="1719389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A. I chose a generic standard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838A0B4-EA51-8C3E-72FF-616C77E5EB16}"/>
              </a:ext>
            </a:extLst>
          </p:cNvPr>
          <p:cNvSpPr txBox="1">
            <a:spLocks/>
          </p:cNvSpPr>
          <p:nvPr/>
        </p:nvSpPr>
        <p:spPr>
          <a:xfrm>
            <a:off x="2408508" y="2819327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B. I chose a specific standard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062EEB9A-4A9C-F4C2-5137-5DA5E4B59994}"/>
              </a:ext>
            </a:extLst>
          </p:cNvPr>
          <p:cNvSpPr txBox="1">
            <a:spLocks/>
          </p:cNvSpPr>
          <p:nvPr/>
        </p:nvSpPr>
        <p:spPr>
          <a:xfrm>
            <a:off x="2408508" y="3919265"/>
            <a:ext cx="73749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C. I searched more standards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DDE0AA2C-97C9-9F9D-19BD-1ACA83E56B88}"/>
              </a:ext>
            </a:extLst>
          </p:cNvPr>
          <p:cNvSpPr txBox="1">
            <a:spLocks/>
          </p:cNvSpPr>
          <p:nvPr/>
        </p:nvSpPr>
        <p:spPr>
          <a:xfrm>
            <a:off x="2408508" y="5019202"/>
            <a:ext cx="83814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D. I searched for happy memories</a:t>
            </a:r>
          </a:p>
        </p:txBody>
      </p:sp>
    </p:spTree>
    <p:extLst>
      <p:ext uri="{BB962C8B-B14F-4D97-AF65-F5344CB8AC3E}">
        <p14:creationId xmlns:p14="http://schemas.microsoft.com/office/powerpoint/2010/main" val="295182169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828C5-44B6-679D-3E41-F9F774E43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403" y="1188209"/>
            <a:ext cx="5999158" cy="1325563"/>
          </a:xfrm>
        </p:spPr>
        <p:txBody>
          <a:bodyPr/>
          <a:lstStyle/>
          <a:p>
            <a:r>
              <a:rPr lang="en-US" dirty="0"/>
              <a:t>I remembered my time in Italy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E4FA0C-62F8-DD93-83A3-7EB3937DF842}"/>
              </a:ext>
            </a:extLst>
          </p:cNvPr>
          <p:cNvSpPr txBox="1">
            <a:spLocks/>
          </p:cNvSpPr>
          <p:nvPr/>
        </p:nvSpPr>
        <p:spPr>
          <a:xfrm>
            <a:off x="767404" y="3429000"/>
            <a:ext cx="5999157" cy="235883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Society of Improvement of Psychological Science (SIPS)</a:t>
            </a:r>
            <a:br>
              <a:rPr lang="en-US" sz="4000" dirty="0"/>
            </a:br>
            <a:r>
              <a:rPr lang="en-US" sz="4000" dirty="0"/>
              <a:t>2023 Conference </a:t>
            </a:r>
          </a:p>
        </p:txBody>
      </p:sp>
      <p:pic>
        <p:nvPicPr>
          <p:cNvPr id="6" name="Picture 5" descr="A street with buildings and people&#10;&#10;AI-generated content may be incorrect.">
            <a:extLst>
              <a:ext uri="{FF2B5EF4-FFF2-40B4-BE49-F238E27FC236}">
                <a16:creationId xmlns:a16="http://schemas.microsoft.com/office/drawing/2014/main" id="{082FBA6B-D527-4416-56D0-65968FF0E6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34410" y="0"/>
            <a:ext cx="49575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455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923096-F062-4695-011A-B87B208A8F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5963" y="1477445"/>
            <a:ext cx="4389814" cy="3624907"/>
          </a:xfrm>
        </p:spPr>
        <p:txBody>
          <a:bodyPr/>
          <a:lstStyle/>
          <a:p>
            <a:r>
              <a:rPr lang="en-US" dirty="0"/>
              <a:t>I attended a hackathon for </a:t>
            </a:r>
            <a:r>
              <a:rPr lang="en-US" dirty="0">
                <a:solidFill>
                  <a:schemeClr val="accent2"/>
                </a:solidFill>
              </a:rPr>
              <a:t>Psych-DS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5EF32B-91C7-5CD0-FABE-F9BBFB3133E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7294" t="11995" r="8051"/>
          <a:stretch>
            <a:fillRect/>
          </a:stretch>
        </p:blipFill>
        <p:spPr>
          <a:xfrm>
            <a:off x="5718048" y="1343342"/>
            <a:ext cx="6473952" cy="41713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EC87D8-7276-A86D-002F-5C00B8737924}"/>
              </a:ext>
            </a:extLst>
          </p:cNvPr>
          <p:cNvSpPr txBox="1"/>
          <p:nvPr/>
        </p:nvSpPr>
        <p:spPr>
          <a:xfrm>
            <a:off x="6096000" y="6211669"/>
            <a:ext cx="609904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46788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46788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docs.google.com</a:t>
            </a:r>
            <a:r>
              <a:rPr lang="en-US" dirty="0">
                <a:solidFill>
                  <a:srgbClr val="46788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/document/d/1Vf0yIq9KwQhFWp2jKc9jBRjhu5Gds2HUqmw5rqUGzD8/</a:t>
            </a:r>
            <a:r>
              <a:rPr lang="en-US" dirty="0" err="1">
                <a:solidFill>
                  <a:srgbClr val="467886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edit?tab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=t.0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38219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D47F5A-6236-44E4-7392-8DB4829203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7581" y="837365"/>
            <a:ext cx="10296837" cy="1325563"/>
          </a:xfrm>
        </p:spPr>
        <p:txBody>
          <a:bodyPr/>
          <a:lstStyle/>
          <a:p>
            <a:r>
              <a:rPr lang="en-US" dirty="0"/>
              <a:t>Psych-DS is a community data standard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42AB7C2-7E73-3484-EEC4-B48F2C3AA980}"/>
              </a:ext>
            </a:extLst>
          </p:cNvPr>
          <p:cNvSpPr txBox="1"/>
          <p:nvPr/>
        </p:nvSpPr>
        <p:spPr>
          <a:xfrm>
            <a:off x="6095999" y="6488668"/>
            <a:ext cx="6099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https://psych-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ds.github.io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1E41234-F78C-E81B-02BB-34A251AA2E1A}"/>
              </a:ext>
            </a:extLst>
          </p:cNvPr>
          <p:cNvSpPr txBox="1">
            <a:spLocks/>
          </p:cNvSpPr>
          <p:nvPr/>
        </p:nvSpPr>
        <p:spPr>
          <a:xfrm>
            <a:off x="1097254" y="2351959"/>
            <a:ext cx="491677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Project structure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5C2A2F7B-BBCA-6D11-5EDC-5E7C03A84B8D}"/>
              </a:ext>
            </a:extLst>
          </p:cNvPr>
          <p:cNvSpPr txBox="1">
            <a:spLocks/>
          </p:cNvSpPr>
          <p:nvPr/>
        </p:nvSpPr>
        <p:spPr>
          <a:xfrm>
            <a:off x="6824125" y="2313378"/>
            <a:ext cx="511793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Simple metadata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05795A4-D31F-154C-ABC5-5F6C78BBC6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8772" y="2812534"/>
            <a:ext cx="6451600" cy="3860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C16D5A8-B6B2-9DFC-C2C1-200B1EB7FE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13" y="3638941"/>
            <a:ext cx="5115639" cy="211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005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3" name="Slide Zoom 2">
                <a:extLst>
                  <a:ext uri="{FF2B5EF4-FFF2-40B4-BE49-F238E27FC236}">
                    <a16:creationId xmlns:a16="http://schemas.microsoft.com/office/drawing/2014/main" id="{C0469C92-DED4-408B-3AED-AE14188CB846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94338044"/>
                  </p:ext>
                </p:extLst>
              </p:nvPr>
            </p:nvGraphicFramePr>
            <p:xfrm>
              <a:off x="1" y="0"/>
              <a:ext cx="12192000" cy="6858000"/>
            </p:xfrm>
            <a:graphic>
              <a:graphicData uri="http://schemas.microsoft.com/office/powerpoint/2016/slidezoom">
                <pslz:sldZm>
                  <pslz:sldZmObj sldId="1125" cId="3872802922">
                    <pslz:zmPr id="{E37BC2E6-EF9A-4A4D-8272-5A12ABEF1AF7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12192000" cy="68580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3" name="Slide Zoom 2">
                <a:extLst>
                  <a:ext uri="{FF2B5EF4-FFF2-40B4-BE49-F238E27FC236}">
                    <a16:creationId xmlns:a16="http://schemas.microsoft.com/office/drawing/2014/main" id="{C0469C92-DED4-408B-3AED-AE14188CB84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" y="0"/>
                <a:ext cx="12192000" cy="68580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30026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BF3061-4EEB-C4C8-666A-335969F68E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107" y="1883981"/>
            <a:ext cx="10727784" cy="1325563"/>
          </a:xfrm>
        </p:spPr>
        <p:txBody>
          <a:bodyPr/>
          <a:lstStyle/>
          <a:p>
            <a:r>
              <a:rPr lang="en-US" dirty="0"/>
              <a:t>Psych-DS provides a </a:t>
            </a:r>
            <a:r>
              <a:rPr lang="en-US" dirty="0">
                <a:solidFill>
                  <a:schemeClr val="accent2"/>
                </a:solidFill>
              </a:rPr>
              <a:t>step-by-step guide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F11AF9E-D3EA-7395-EF1A-65E2D3EF3E19}"/>
              </a:ext>
            </a:extLst>
          </p:cNvPr>
          <p:cNvSpPr txBox="1"/>
          <p:nvPr/>
        </p:nvSpPr>
        <p:spPr>
          <a:xfrm>
            <a:off x="4529328" y="6488668"/>
            <a:ext cx="76626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psychds-docs.readthedocs.io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/latest/guides/1_getting_started/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5324A47-6276-7A9D-3B52-62DFCCF44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3512" y="3648457"/>
            <a:ext cx="7757583" cy="1675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46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C43C6E-4319-5D6E-F6DD-621A50FA6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32" y="811319"/>
            <a:ext cx="6861464" cy="1325563"/>
          </a:xfrm>
        </p:spPr>
        <p:txBody>
          <a:bodyPr/>
          <a:lstStyle/>
          <a:p>
            <a:r>
              <a:rPr lang="en-US" dirty="0"/>
              <a:t>I made a Git repository with Psych-DS metadata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EF1FC45-31CE-3A6E-4E90-559A0DE562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050" y="2379495"/>
            <a:ext cx="6057900" cy="34597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87671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750634-1601-8D5C-AED2-349905B38D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E0200C-F9AF-DCB8-8267-52026D3A6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4632" y="811319"/>
            <a:ext cx="6861464" cy="1325563"/>
          </a:xfrm>
        </p:spPr>
        <p:txBody>
          <a:bodyPr/>
          <a:lstStyle/>
          <a:p>
            <a:r>
              <a:rPr lang="en-US" dirty="0"/>
              <a:t>I published the repository on </a:t>
            </a:r>
            <a:r>
              <a:rPr lang="en-US" dirty="0" err="1"/>
              <a:t>Zenodo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6259FC-3574-E6B2-6B86-3293D3AD2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2920" y="2768600"/>
            <a:ext cx="8646160" cy="2443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4704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7D773E-844E-D1E5-AE9D-A0BFDB5DF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0010" y="2000594"/>
            <a:ext cx="5560245" cy="2600779"/>
          </a:xfrm>
        </p:spPr>
        <p:txBody>
          <a:bodyPr/>
          <a:lstStyle/>
          <a:p>
            <a:r>
              <a:rPr lang="en-US" dirty="0"/>
              <a:t>The metadata about the dataset was looking ok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AA1246-8F2A-2BA8-4180-86F8FF3C2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2352" y="0"/>
            <a:ext cx="63807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912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EAB377-C66F-1AC5-112F-11A6B97F4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A5E82-A18F-1415-D70F-922B67A891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3093" y="254172"/>
            <a:ext cx="10894246" cy="1858174"/>
          </a:xfrm>
        </p:spPr>
        <p:txBody>
          <a:bodyPr/>
          <a:lstStyle/>
          <a:p>
            <a:r>
              <a:rPr lang="en-US" dirty="0"/>
              <a:t>But how about </a:t>
            </a:r>
            <a:r>
              <a:rPr lang="en-US" dirty="0">
                <a:solidFill>
                  <a:schemeClr val="accent2"/>
                </a:solidFill>
              </a:rPr>
              <a:t>metadata about variables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34AB26-DFA5-971F-D60A-D54BE536F5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0896" y="1183259"/>
            <a:ext cx="6794754" cy="449359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10AD3AA-9852-1D53-D2C1-D432D9862F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1500" y="1357122"/>
            <a:ext cx="6540500" cy="5753100"/>
          </a:xfrm>
          <a:prstGeom prst="rect">
            <a:avLst/>
          </a:prstGeom>
        </p:spPr>
      </p:pic>
      <p:sp>
        <p:nvSpPr>
          <p:cNvPr id="9" name="Right Arrow 8">
            <a:extLst>
              <a:ext uri="{FF2B5EF4-FFF2-40B4-BE49-F238E27FC236}">
                <a16:creationId xmlns:a16="http://schemas.microsoft.com/office/drawing/2014/main" id="{E977748B-4C0B-7E3D-9AF9-CA6B44AAB2C2}"/>
              </a:ext>
            </a:extLst>
          </p:cNvPr>
          <p:cNvSpPr/>
          <p:nvPr/>
        </p:nvSpPr>
        <p:spPr>
          <a:xfrm>
            <a:off x="5651500" y="3383280"/>
            <a:ext cx="602996" cy="676656"/>
          </a:xfrm>
          <a:prstGeom prst="righ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189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693718-8AD4-3ED8-5D45-31DE72263A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So, I looked into my variable-level metadata</a:t>
            </a:r>
          </a:p>
        </p:txBody>
      </p:sp>
    </p:spTree>
    <p:extLst>
      <p:ext uri="{BB962C8B-B14F-4D97-AF65-F5344CB8AC3E}">
        <p14:creationId xmlns:p14="http://schemas.microsoft.com/office/powerpoint/2010/main" val="10665248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3F17FC-C52E-9874-E21F-F1881E19A8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5A5BB-D11E-B334-C08D-FAACF0DFC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7078" y="882816"/>
            <a:ext cx="3044141" cy="890711"/>
          </a:xfrm>
        </p:spPr>
        <p:txBody>
          <a:bodyPr/>
          <a:lstStyle/>
          <a:p>
            <a:r>
              <a:rPr lang="en-US" sz="4000" dirty="0">
                <a:solidFill>
                  <a:schemeClr val="bg2">
                    <a:lumMod val="90000"/>
                  </a:schemeClr>
                </a:solidFill>
              </a:rPr>
              <a:t>Challenge 3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7302D73-767A-5660-087A-0B22771D274A}"/>
              </a:ext>
            </a:extLst>
          </p:cNvPr>
          <p:cNvSpPr txBox="1">
            <a:spLocks/>
          </p:cNvSpPr>
          <p:nvPr/>
        </p:nvSpPr>
        <p:spPr>
          <a:xfrm>
            <a:off x="1054610" y="2911256"/>
            <a:ext cx="4771735" cy="1736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My variables lacked documentation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965A2FC-9831-6241-20C8-EFCCC7A063C4}"/>
              </a:ext>
            </a:extLst>
          </p:cNvPr>
          <p:cNvGraphicFramePr>
            <a:graphicFrameLocks noGrp="1"/>
          </p:cNvGraphicFramePr>
          <p:nvPr/>
        </p:nvGraphicFramePr>
        <p:xfrm>
          <a:off x="6908432" y="3429000"/>
          <a:ext cx="4228958" cy="2438400"/>
        </p:xfrm>
        <a:graphic>
          <a:graphicData uri="http://schemas.openxmlformats.org/drawingml/2006/table">
            <a:tbl>
              <a:tblPr firstRow="1">
                <a:tableStyleId>{18603FDC-E32A-4AB5-989C-0864C3EAD2B8}</a:tableStyleId>
              </a:tblPr>
              <a:tblGrid>
                <a:gridCol w="1437028">
                  <a:extLst>
                    <a:ext uri="{9D8B030D-6E8A-4147-A177-3AD203B41FA5}">
                      <a16:colId xmlns:a16="http://schemas.microsoft.com/office/drawing/2014/main" val="1984575442"/>
                    </a:ext>
                  </a:extLst>
                </a:gridCol>
                <a:gridCol w="1395965">
                  <a:extLst>
                    <a:ext uri="{9D8B030D-6E8A-4147-A177-3AD203B41FA5}">
                      <a16:colId xmlns:a16="http://schemas.microsoft.com/office/drawing/2014/main" val="175671407"/>
                    </a:ext>
                  </a:extLst>
                </a:gridCol>
                <a:gridCol w="1395965">
                  <a:extLst>
                    <a:ext uri="{9D8B030D-6E8A-4147-A177-3AD203B41FA5}">
                      <a16:colId xmlns:a16="http://schemas.microsoft.com/office/drawing/2014/main" val="87225126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b="1" dirty="0">
                          <a:solidFill>
                            <a:srgbClr val="FFFFFF"/>
                          </a:solidFill>
                          <a:effectLst/>
                        </a:rPr>
                        <a:t>A</a:t>
                      </a:r>
                      <a:endParaRPr lang="en-US" sz="4000" dirty="0">
                        <a:effectLst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b="1" dirty="0">
                          <a:solidFill>
                            <a:srgbClr val="FFFFFF"/>
                          </a:solidFill>
                          <a:effectLst/>
                        </a:rPr>
                        <a:t>B</a:t>
                      </a:r>
                      <a:endParaRPr lang="en-US" sz="4000" dirty="0">
                        <a:effectLst/>
                      </a:endParaRP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b="1" dirty="0">
                          <a:solidFill>
                            <a:srgbClr val="FFFFFF"/>
                          </a:solidFill>
                          <a:effectLst/>
                        </a:rPr>
                        <a:t>C</a:t>
                      </a:r>
                      <a:endParaRPr lang="en-US" sz="4000" dirty="0">
                        <a:effectLst/>
                      </a:endParaRP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6403498"/>
                  </a:ext>
                </a:extLst>
              </a:tr>
              <a:tr h="53548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31578530"/>
                  </a:ext>
                </a:extLst>
              </a:tr>
              <a:tr h="53548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</a:rPr>
                        <a:t>No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21831137"/>
                  </a:ext>
                </a:extLst>
              </a:tr>
              <a:tr h="53548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0" anchor="b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4000" dirty="0">
                          <a:solidFill>
                            <a:schemeClr val="bg1"/>
                          </a:solidFill>
                          <a:effectLst/>
                        </a:rPr>
                        <a:t>Yes</a:t>
                      </a:r>
                    </a:p>
                  </a:txBody>
                  <a:tcPr marL="0" marR="0" marT="0" marB="0" anchor="b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14871732"/>
                  </a:ext>
                </a:extLst>
              </a:tr>
            </a:tbl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CDF119B0-BB91-FAFD-B020-4130E4EA9EB2}"/>
              </a:ext>
            </a:extLst>
          </p:cNvPr>
          <p:cNvSpPr txBox="1">
            <a:spLocks/>
          </p:cNvSpPr>
          <p:nvPr/>
        </p:nvSpPr>
        <p:spPr>
          <a:xfrm>
            <a:off x="6908433" y="1328171"/>
            <a:ext cx="4228958" cy="173694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WTF are these variables?</a:t>
            </a:r>
          </a:p>
        </p:txBody>
      </p:sp>
    </p:spTree>
    <p:extLst>
      <p:ext uri="{BB962C8B-B14F-4D97-AF65-F5344CB8AC3E}">
        <p14:creationId xmlns:p14="http://schemas.microsoft.com/office/powerpoint/2010/main" val="316316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56934-D2BA-F4AE-2534-327910F4D2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43679B4-1112-2CAF-995B-D454F49E3EA1}"/>
              </a:ext>
            </a:extLst>
          </p:cNvPr>
          <p:cNvSpPr txBox="1">
            <a:spLocks/>
          </p:cNvSpPr>
          <p:nvPr/>
        </p:nvSpPr>
        <p:spPr>
          <a:xfrm>
            <a:off x="1502665" y="2658064"/>
            <a:ext cx="9845038" cy="1541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Luckily, I embedded variable description in my original dataset  </a:t>
            </a:r>
          </a:p>
        </p:txBody>
      </p:sp>
    </p:spTree>
    <p:extLst>
      <p:ext uri="{BB962C8B-B14F-4D97-AF65-F5344CB8AC3E}">
        <p14:creationId xmlns:p14="http://schemas.microsoft.com/office/powerpoint/2010/main" val="256053418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F3B94-C119-47C4-BE88-0CAEA17F2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0D2F1A9-D909-0BE8-8E1A-5D62EBEBB2D3}"/>
              </a:ext>
            </a:extLst>
          </p:cNvPr>
          <p:cNvSpPr txBox="1">
            <a:spLocks/>
          </p:cNvSpPr>
          <p:nvPr/>
        </p:nvSpPr>
        <p:spPr>
          <a:xfrm>
            <a:off x="844297" y="1121872"/>
            <a:ext cx="9845038" cy="1541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I wrote a </a:t>
            </a:r>
            <a:r>
              <a:rPr lang="en-US" sz="4800" dirty="0">
                <a:solidFill>
                  <a:schemeClr val="accent2"/>
                </a:solidFill>
              </a:rPr>
              <a:t>script</a:t>
            </a:r>
            <a:r>
              <a:rPr lang="en-US" sz="4800" dirty="0"/>
              <a:t> to export the variable labels into Psych-DS metadata</a:t>
            </a:r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C9DCEC82-1DFD-FAE4-2608-0B77EFAD7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384" y="3606592"/>
            <a:ext cx="1617472" cy="1617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2B6793F2-EEA0-5ADF-81F6-1F5EDCF560C6}"/>
              </a:ext>
            </a:extLst>
          </p:cNvPr>
          <p:cNvSpPr txBox="1">
            <a:spLocks/>
          </p:cNvSpPr>
          <p:nvPr/>
        </p:nvSpPr>
        <p:spPr>
          <a:xfrm>
            <a:off x="1400048" y="5224064"/>
            <a:ext cx="2733040" cy="1011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My data</a:t>
            </a:r>
          </a:p>
        </p:txBody>
      </p:sp>
      <p:pic>
        <p:nvPicPr>
          <p:cNvPr id="7" name="Graphic 6" descr="Scroll with solid fill">
            <a:extLst>
              <a:ext uri="{FF2B5EF4-FFF2-40B4-BE49-F238E27FC236}">
                <a16:creationId xmlns:a16="http://schemas.microsoft.com/office/drawing/2014/main" id="{FC9A13E1-A7F5-C4DB-5FC9-73AC05FF55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609688" y="2981648"/>
            <a:ext cx="1115776" cy="1115776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C902D36-5C67-1191-DC3E-99F1DEFBAA66}"/>
              </a:ext>
            </a:extLst>
          </p:cNvPr>
          <p:cNvCxnSpPr>
            <a:cxnSpLocks/>
          </p:cNvCxnSpPr>
          <p:nvPr/>
        </p:nvCxnSpPr>
        <p:spPr>
          <a:xfrm>
            <a:off x="3931920" y="4415328"/>
            <a:ext cx="4474466" cy="0"/>
          </a:xfrm>
          <a:prstGeom prst="straightConnector1">
            <a:avLst/>
          </a:prstGeom>
          <a:ln w="190500"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itle 1">
            <a:extLst>
              <a:ext uri="{FF2B5EF4-FFF2-40B4-BE49-F238E27FC236}">
                <a16:creationId xmlns:a16="http://schemas.microsoft.com/office/drawing/2014/main" id="{4DF97C88-8CAE-5B09-A085-C7E8FEC96D83}"/>
              </a:ext>
            </a:extLst>
          </p:cNvPr>
          <p:cNvSpPr txBox="1">
            <a:spLocks/>
          </p:cNvSpPr>
          <p:nvPr/>
        </p:nvSpPr>
        <p:spPr>
          <a:xfrm>
            <a:off x="4535424" y="4673601"/>
            <a:ext cx="3870962" cy="1541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000" dirty="0"/>
              <a:t>Script to export variable labels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AD61EC2-CD4E-D1D3-0660-637E7626F783}"/>
              </a:ext>
            </a:extLst>
          </p:cNvPr>
          <p:cNvSpPr txBox="1">
            <a:spLocks/>
          </p:cNvSpPr>
          <p:nvPr/>
        </p:nvSpPr>
        <p:spPr>
          <a:xfrm>
            <a:off x="8720225" y="3644392"/>
            <a:ext cx="3038959" cy="1541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Updated metadata</a:t>
            </a:r>
          </a:p>
        </p:txBody>
      </p:sp>
    </p:spTree>
    <p:extLst>
      <p:ext uri="{BB962C8B-B14F-4D97-AF65-F5344CB8AC3E}">
        <p14:creationId xmlns:p14="http://schemas.microsoft.com/office/powerpoint/2010/main" val="3146495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17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20DCD-330D-8B26-1CA9-45AB0A7B3D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A233330-0E1F-26B4-27C8-E8273E343F59}"/>
              </a:ext>
            </a:extLst>
          </p:cNvPr>
          <p:cNvSpPr txBox="1">
            <a:spLocks/>
          </p:cNvSpPr>
          <p:nvPr/>
        </p:nvSpPr>
        <p:spPr>
          <a:xfrm>
            <a:off x="1008889" y="1012144"/>
            <a:ext cx="9845038" cy="15418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4800" dirty="0"/>
              <a:t>I also manually updated variable metadata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5C2917-0A89-84EA-023C-059A66BE8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070" y="2751217"/>
            <a:ext cx="11227486" cy="3521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5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880426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158BD-4998-FA71-228F-F244CB2D0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was a lot of work</a:t>
            </a:r>
          </a:p>
        </p:txBody>
      </p:sp>
    </p:spTree>
    <p:extLst>
      <p:ext uri="{BB962C8B-B14F-4D97-AF65-F5344CB8AC3E}">
        <p14:creationId xmlns:p14="http://schemas.microsoft.com/office/powerpoint/2010/main" val="196295213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D2E0EE-4CE3-1952-7A62-59AC3B62FA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7C27B-6E4A-1AF5-94E3-93F25645C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4874" y="2245541"/>
            <a:ext cx="10312079" cy="1325563"/>
          </a:xfrm>
        </p:spPr>
        <p:txBody>
          <a:bodyPr/>
          <a:lstStyle/>
          <a:p>
            <a:r>
              <a:rPr lang="en-US" dirty="0"/>
              <a:t>Why am I doing this?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AA59E7D-D673-16AA-9201-0BE6F1C07140}"/>
              </a:ext>
            </a:extLst>
          </p:cNvPr>
          <p:cNvSpPr txBox="1">
            <a:spLocks/>
          </p:cNvSpPr>
          <p:nvPr/>
        </p:nvSpPr>
        <p:spPr>
          <a:xfrm>
            <a:off x="1114874" y="3708581"/>
            <a:ext cx="103120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Do any of these matter?</a:t>
            </a:r>
          </a:p>
        </p:txBody>
      </p:sp>
    </p:spTree>
    <p:extLst>
      <p:ext uri="{BB962C8B-B14F-4D97-AF65-F5344CB8AC3E}">
        <p14:creationId xmlns:p14="http://schemas.microsoft.com/office/powerpoint/2010/main" val="2910579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22E238-5A44-BFE8-7512-4C3301C12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Watch out for FAIR Data Burnout!</a:t>
            </a:r>
          </a:p>
        </p:txBody>
      </p:sp>
    </p:spTree>
    <p:extLst>
      <p:ext uri="{BB962C8B-B14F-4D97-AF65-F5344CB8AC3E}">
        <p14:creationId xmlns:p14="http://schemas.microsoft.com/office/powerpoint/2010/main" val="15207627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05549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835E45-F701-4D9D-F45C-8EA19EB949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8571" y="1477445"/>
            <a:ext cx="9327574" cy="1325563"/>
          </a:xfrm>
        </p:spPr>
        <p:txBody>
          <a:bodyPr/>
          <a:lstStyle/>
          <a:p>
            <a:r>
              <a:rPr lang="en-US" dirty="0"/>
              <a:t>There are tools to </a:t>
            </a:r>
            <a:r>
              <a:rPr lang="en-US" dirty="0">
                <a:solidFill>
                  <a:schemeClr val="accent2"/>
                </a:solidFill>
              </a:rPr>
              <a:t>score</a:t>
            </a:r>
            <a:r>
              <a:rPr lang="en-US" dirty="0"/>
              <a:t> FAIR-ness of a dataset.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EA0C39-4228-8077-C4D2-DD101521F4B2}"/>
              </a:ext>
            </a:extLst>
          </p:cNvPr>
          <p:cNvSpPr txBox="1"/>
          <p:nvPr/>
        </p:nvSpPr>
        <p:spPr>
          <a:xfrm>
            <a:off x="2820578" y="3649461"/>
            <a:ext cx="6099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FAIR-Checker</a:t>
            </a:r>
            <a:endParaRPr lang="en-US" sz="5400" b="1" dirty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6D10D7-4AA3-DA1A-EA3D-C50D8D11BE0A}"/>
              </a:ext>
            </a:extLst>
          </p:cNvPr>
          <p:cNvSpPr txBox="1"/>
          <p:nvPr/>
        </p:nvSpPr>
        <p:spPr>
          <a:xfrm>
            <a:off x="2820578" y="4672669"/>
            <a:ext cx="60990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5400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F-UJI</a:t>
            </a:r>
            <a:endParaRPr lang="en-US" sz="5400" b="1" dirty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73436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CDF881C-97FE-086E-A7A2-459C80CC9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636258"/>
              </p:ext>
            </p:extLst>
          </p:nvPr>
        </p:nvGraphicFramePr>
        <p:xfrm>
          <a:off x="1367028" y="2856706"/>
          <a:ext cx="9457944" cy="1920240"/>
        </p:xfrm>
        <a:graphic>
          <a:graphicData uri="http://schemas.openxmlformats.org/drawingml/2006/table">
            <a:tbl>
              <a:tblPr firstRow="1">
                <a:tableStyleId>{72833802-FEF1-4C79-8D5D-14CF1EAF98D9}</a:tableStyleId>
              </a:tblPr>
              <a:tblGrid>
                <a:gridCol w="3152648">
                  <a:extLst>
                    <a:ext uri="{9D8B030D-6E8A-4147-A177-3AD203B41FA5}">
                      <a16:colId xmlns:a16="http://schemas.microsoft.com/office/drawing/2014/main" val="954504266"/>
                    </a:ext>
                  </a:extLst>
                </a:gridCol>
                <a:gridCol w="3152648">
                  <a:extLst>
                    <a:ext uri="{9D8B030D-6E8A-4147-A177-3AD203B41FA5}">
                      <a16:colId xmlns:a16="http://schemas.microsoft.com/office/drawing/2014/main" val="3812458405"/>
                    </a:ext>
                  </a:extLst>
                </a:gridCol>
                <a:gridCol w="3152648">
                  <a:extLst>
                    <a:ext uri="{9D8B030D-6E8A-4147-A177-3AD203B41FA5}">
                      <a16:colId xmlns:a16="http://schemas.microsoft.com/office/drawing/2014/main" val="287768932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Checker used</a:t>
                      </a:r>
                      <a:endParaRPr lang="en-US" sz="3600" dirty="0">
                        <a:solidFill>
                          <a:schemeClr val="bg1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  <a:hlinkClick r:id="rId2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GitHub</a:t>
                      </a:r>
                      <a:endParaRPr lang="en-US" sz="3600" dirty="0">
                        <a:solidFill>
                          <a:schemeClr val="bg1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bg1"/>
                          </a:solidFill>
                          <a:hlinkClick r:id="rId3">
                            <a:extLst>
                              <a:ext uri="{A12FA001-AC4F-418D-AE19-62706E023703}">
                                <ahyp:hlinkClr xmlns:ahyp="http://schemas.microsoft.com/office/drawing/2018/hyperlinkcolor" val="tx"/>
                              </a:ext>
                            </a:extLst>
                          </a:hlinkClick>
                        </a:rPr>
                        <a:t>Zenodo</a:t>
                      </a:r>
                      <a:endParaRPr lang="en-US" sz="3600">
                        <a:solidFill>
                          <a:schemeClr val="bg1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40784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>
                          <a:solidFill>
                            <a:schemeClr val="bg1"/>
                          </a:solidFill>
                        </a:rPr>
                        <a:t>FAIR-Checker</a:t>
                      </a:r>
                      <a:endParaRPr lang="en-US" sz="3600">
                        <a:solidFill>
                          <a:schemeClr val="bg1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37.50%</a:t>
                      </a:r>
                      <a:endParaRPr lang="en-US" sz="3600" dirty="0">
                        <a:solidFill>
                          <a:schemeClr val="bg1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accent2"/>
                          </a:solidFill>
                        </a:rPr>
                        <a:t>91.67%</a:t>
                      </a:r>
                      <a:endParaRPr lang="en-US" sz="3600" dirty="0">
                        <a:solidFill>
                          <a:schemeClr val="accent2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61787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F-UJI</a:t>
                      </a:r>
                      <a:endParaRPr lang="en-US" sz="3600" dirty="0">
                        <a:solidFill>
                          <a:schemeClr val="bg1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bg1"/>
                          </a:solidFill>
                        </a:rPr>
                        <a:t>42%</a:t>
                      </a:r>
                      <a:endParaRPr lang="en-US" sz="3600" dirty="0">
                        <a:solidFill>
                          <a:schemeClr val="bg1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3600" dirty="0">
                          <a:solidFill>
                            <a:schemeClr val="accent2"/>
                          </a:solidFill>
                        </a:rPr>
                        <a:t>84%</a:t>
                      </a:r>
                      <a:endParaRPr lang="en-US" sz="3600" dirty="0">
                        <a:solidFill>
                          <a:schemeClr val="accent2"/>
                        </a:solidFill>
                        <a:latin typeface="Fira Sans" panose="020B0503050000020004" pitchFamily="34" charset="0"/>
                        <a:ea typeface="Fira Sans" panose="020B05030500000200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18251270"/>
                  </a:ext>
                </a:extLst>
              </a:tr>
            </a:tbl>
          </a:graphicData>
        </a:graphic>
      </p:graphicFrame>
      <p:sp>
        <p:nvSpPr>
          <p:cNvPr id="4" name="Title 1">
            <a:extLst>
              <a:ext uri="{FF2B5EF4-FFF2-40B4-BE49-F238E27FC236}">
                <a16:creationId xmlns:a16="http://schemas.microsoft.com/office/drawing/2014/main" id="{34602C6A-0036-59BF-7EE7-178BC8D74928}"/>
              </a:ext>
            </a:extLst>
          </p:cNvPr>
          <p:cNvSpPr txBox="1">
            <a:spLocks/>
          </p:cNvSpPr>
          <p:nvPr/>
        </p:nvSpPr>
        <p:spPr>
          <a:xfrm>
            <a:off x="1367028" y="1531143"/>
            <a:ext cx="9327574" cy="773145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 err="1"/>
              <a:t>Zenodo</a:t>
            </a:r>
            <a:r>
              <a:rPr lang="en-US" dirty="0"/>
              <a:t> entry has higher scores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483820B5-6C20-E5F6-52B3-9309EDC1D0D2}"/>
              </a:ext>
            </a:extLst>
          </p:cNvPr>
          <p:cNvSpPr txBox="1">
            <a:spLocks/>
          </p:cNvSpPr>
          <p:nvPr/>
        </p:nvSpPr>
        <p:spPr>
          <a:xfrm>
            <a:off x="1497398" y="5162265"/>
            <a:ext cx="9327574" cy="653319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600" b="0" dirty="0"/>
              <a:t>Are the scores useful?</a:t>
            </a:r>
          </a:p>
        </p:txBody>
      </p:sp>
    </p:spTree>
    <p:extLst>
      <p:ext uri="{BB962C8B-B14F-4D97-AF65-F5344CB8AC3E}">
        <p14:creationId xmlns:p14="http://schemas.microsoft.com/office/powerpoint/2010/main" val="424875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60" name="Picture 4">
            <a:extLst>
              <a:ext uri="{FF2B5EF4-FFF2-40B4-BE49-F238E27FC236}">
                <a16:creationId xmlns:a16="http://schemas.microsoft.com/office/drawing/2014/main" id="{440DA619-A878-7E04-847A-99784888987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</a:extLst>
          </a:blip>
          <a:srcRect t="6020" b="6020"/>
          <a:stretch/>
        </p:blipFill>
        <p:spPr bwMode="auto">
          <a:xfrm>
            <a:off x="3495737" y="29561"/>
            <a:ext cx="5822318" cy="6828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39BC16A8-AE2A-C513-D7EC-D2071E5D701B}"/>
              </a:ext>
            </a:extLst>
          </p:cNvPr>
          <p:cNvSpPr txBox="1">
            <a:spLocks/>
          </p:cNvSpPr>
          <p:nvPr/>
        </p:nvSpPr>
        <p:spPr>
          <a:xfrm>
            <a:off x="720859" y="987410"/>
            <a:ext cx="3122539" cy="13255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Generic metadata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777CCEF-B36E-C6DA-6F6C-0CFCC5DD0C83}"/>
              </a:ext>
            </a:extLst>
          </p:cNvPr>
          <p:cNvSpPr txBox="1">
            <a:spLocks/>
          </p:cNvSpPr>
          <p:nvPr/>
        </p:nvSpPr>
        <p:spPr>
          <a:xfrm>
            <a:off x="720859" y="3663752"/>
            <a:ext cx="3122539" cy="1325563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Specific metadata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850892F-43C4-56DA-0DE3-66A475918993}"/>
              </a:ext>
            </a:extLst>
          </p:cNvPr>
          <p:cNvSpPr txBox="1">
            <a:spLocks/>
          </p:cNvSpPr>
          <p:nvPr/>
        </p:nvSpPr>
        <p:spPr>
          <a:xfrm>
            <a:off x="8481464" y="671143"/>
            <a:ext cx="3446321" cy="147943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200" b="0" dirty="0"/>
              <a:t>Useful for institutions and evaluators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25EDFDF3-5C74-87D1-27CE-17BB1D7C4422}"/>
              </a:ext>
            </a:extLst>
          </p:cNvPr>
          <p:cNvSpPr txBox="1">
            <a:spLocks/>
          </p:cNvSpPr>
          <p:nvPr/>
        </p:nvSpPr>
        <p:spPr>
          <a:xfrm>
            <a:off x="8481464" y="3663752"/>
            <a:ext cx="3446321" cy="1479432"/>
          </a:xfrm>
          <a:prstGeom prst="rect">
            <a:avLst/>
          </a:prstGeom>
        </p:spPr>
        <p:txBody>
          <a:bodyPr/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200" b="0" dirty="0"/>
              <a:t>Useful for researchers in the field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BCDB2267-772D-24F1-4F56-84B1DFF79E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09576" y="6488668"/>
            <a:ext cx="38266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SIMON LEE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7F74CE8-9571-B466-CE0C-D105F8EE952B}"/>
              </a:ext>
            </a:extLst>
          </p:cNvPr>
          <p:cNvSpPr/>
          <p:nvPr/>
        </p:nvSpPr>
        <p:spPr>
          <a:xfrm>
            <a:off x="4760761" y="548852"/>
            <a:ext cx="1484243" cy="531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Title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88A28E6-8D58-D26C-9FE2-D713C3D48A7E}"/>
              </a:ext>
            </a:extLst>
          </p:cNvPr>
          <p:cNvSpPr/>
          <p:nvPr/>
        </p:nvSpPr>
        <p:spPr>
          <a:xfrm>
            <a:off x="4475910" y="1068142"/>
            <a:ext cx="1484243" cy="531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Author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FAF3AB7-CE71-1764-4A08-09E7EB4A65D2}"/>
              </a:ext>
            </a:extLst>
          </p:cNvPr>
          <p:cNvSpPr/>
          <p:nvPr/>
        </p:nvSpPr>
        <p:spPr>
          <a:xfrm>
            <a:off x="4280387" y="1599698"/>
            <a:ext cx="1484243" cy="531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License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CD379E5-A449-B6F5-46B1-1379F7FF8E0F}"/>
              </a:ext>
            </a:extLst>
          </p:cNvPr>
          <p:cNvSpPr/>
          <p:nvPr/>
        </p:nvSpPr>
        <p:spPr>
          <a:xfrm>
            <a:off x="4108338" y="3807243"/>
            <a:ext cx="2337889" cy="531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Instrument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7F9AC70-0E21-EF6A-DF65-FEEFC41D30B9}"/>
              </a:ext>
            </a:extLst>
          </p:cNvPr>
          <p:cNvSpPr/>
          <p:nvPr/>
        </p:nvSpPr>
        <p:spPr>
          <a:xfrm>
            <a:off x="3785326" y="3270822"/>
            <a:ext cx="2337889" cy="531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Materials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561402D-D0CE-6947-031E-AA58D7AA4058}"/>
              </a:ext>
            </a:extLst>
          </p:cNvPr>
          <p:cNvSpPr/>
          <p:nvPr/>
        </p:nvSpPr>
        <p:spPr>
          <a:xfrm>
            <a:off x="4475910" y="4457759"/>
            <a:ext cx="2512471" cy="5315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latin typeface="Fira Sans" panose="020B0503050000020004" pitchFamily="34" charset="0"/>
                <a:ea typeface="Fira Sans" panose="020B0503050000020004" pitchFamily="34" charset="0"/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39869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8" grpId="0"/>
      <p:bldP spid="9" grpId="0"/>
      <p:bldP spid="20" grpId="0"/>
      <p:bldP spid="21" grpId="0"/>
      <p:bldP spid="22" grpId="0"/>
      <p:bldP spid="23" grpId="0"/>
      <p:bldP spid="27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102233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5DF10-0FA5-0A14-4459-39DAA27A44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are we making data FAIR?</a:t>
            </a:r>
          </a:p>
        </p:txBody>
      </p:sp>
    </p:spTree>
    <p:extLst>
      <p:ext uri="{BB962C8B-B14F-4D97-AF65-F5344CB8AC3E}">
        <p14:creationId xmlns:p14="http://schemas.microsoft.com/office/powerpoint/2010/main" val="54511891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0EA522-EB29-A2DE-1212-66F6298799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make data FAIR, so that someone else can </a:t>
            </a:r>
            <a:r>
              <a:rPr lang="en-US" dirty="0">
                <a:solidFill>
                  <a:schemeClr val="accent2"/>
                </a:solidFill>
              </a:rPr>
              <a:t>re-use the data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67137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61C74-54F5-FEC3-90D6-CCB03FE6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3198" y="2275824"/>
            <a:ext cx="4287516" cy="2353326"/>
          </a:xfrm>
        </p:spPr>
        <p:txBody>
          <a:bodyPr/>
          <a:lstStyle/>
          <a:p>
            <a:r>
              <a:rPr lang="en-US" dirty="0"/>
              <a:t>I made a docker container for my thesis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57C5119-F349-0601-8444-886EBD5E2A09}"/>
              </a:ext>
            </a:extLst>
          </p:cNvPr>
          <p:cNvSpPr txBox="1">
            <a:spLocks/>
          </p:cNvSpPr>
          <p:nvPr/>
        </p:nvSpPr>
        <p:spPr>
          <a:xfrm>
            <a:off x="793198" y="1443666"/>
            <a:ext cx="3558853" cy="111316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bg1">
                    <a:lumMod val="75000"/>
                  </a:schemeClr>
                </a:solidFill>
              </a:rPr>
              <a:t>Previously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CC91EE-DA71-EECD-9A56-82C218BC35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0865" y="2000249"/>
            <a:ext cx="5692936" cy="3202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448998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84634C-4AE4-1DF1-ED6B-AFE68B428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is the that </a:t>
            </a:r>
            <a:r>
              <a:rPr lang="en-US" dirty="0">
                <a:solidFill>
                  <a:schemeClr val="accent2"/>
                </a:solidFill>
              </a:rPr>
              <a:t>someone else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259808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F062E-8A0F-8569-0ED1-A89B67B55F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5122A3-A494-F3BB-9280-E909805744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0" y="2766218"/>
            <a:ext cx="10312079" cy="1325563"/>
          </a:xfrm>
        </p:spPr>
        <p:txBody>
          <a:bodyPr/>
          <a:lstStyle/>
          <a:p>
            <a:r>
              <a:rPr lang="en-US" dirty="0"/>
              <a:t>A future data user can be </a:t>
            </a:r>
            <a:r>
              <a:rPr lang="en-US" dirty="0">
                <a:solidFill>
                  <a:schemeClr val="accent2"/>
                </a:solidFill>
              </a:rPr>
              <a:t>me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8942890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930549-024E-B41D-616B-13EBBD97E8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4BE9B3-B17C-E8B3-DE57-4094DDAAB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06314" y="2235866"/>
            <a:ext cx="10312079" cy="1325563"/>
          </a:xfrm>
        </p:spPr>
        <p:txBody>
          <a:bodyPr/>
          <a:lstStyle/>
          <a:p>
            <a:r>
              <a:rPr lang="en-US" dirty="0"/>
              <a:t>If I were to do it again, I’d try to make a link with </a:t>
            </a:r>
            <a:r>
              <a:rPr lang="en-US" dirty="0">
                <a:solidFill>
                  <a:schemeClr val="accent2"/>
                </a:solidFill>
              </a:rPr>
              <a:t>another dataset</a:t>
            </a:r>
            <a:r>
              <a:rPr lang="en-US" dirty="0"/>
              <a:t>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24542208-3325-B699-177A-D3413DE4A9EC}"/>
              </a:ext>
            </a:extLst>
          </p:cNvPr>
          <p:cNvSpPr txBox="1">
            <a:spLocks/>
          </p:cNvSpPr>
          <p:nvPr/>
        </p:nvSpPr>
        <p:spPr>
          <a:xfrm>
            <a:off x="1206313" y="3945477"/>
            <a:ext cx="103120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200" b="0" dirty="0"/>
              <a:t>So that I can produce new piece of information, for myself to enjoy</a:t>
            </a:r>
          </a:p>
        </p:txBody>
      </p:sp>
    </p:spTree>
    <p:extLst>
      <p:ext uri="{BB962C8B-B14F-4D97-AF65-F5344CB8AC3E}">
        <p14:creationId xmlns:p14="http://schemas.microsoft.com/office/powerpoint/2010/main" val="3834852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1E4E13-5782-1163-1E4C-1567A2342F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FA009-045B-1F14-D0C3-6A0F14DDF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5400" dirty="0"/>
              <a:t>What are your questions?</a:t>
            </a:r>
          </a:p>
        </p:txBody>
      </p:sp>
    </p:spTree>
    <p:extLst>
      <p:ext uri="{BB962C8B-B14F-4D97-AF65-F5344CB8AC3E}">
        <p14:creationId xmlns:p14="http://schemas.microsoft.com/office/powerpoint/2010/main" val="27157870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2B89D7-A931-CCAD-C57B-C20EB4738A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0137-539A-51DB-3502-F3F3EFCB04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7863" y="2396045"/>
            <a:ext cx="10312079" cy="1325563"/>
          </a:xfrm>
        </p:spPr>
        <p:txBody>
          <a:bodyPr/>
          <a:lstStyle/>
          <a:p>
            <a:r>
              <a:rPr lang="en-US" b="0" dirty="0"/>
              <a:t>What are your challenges?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F9C89BD-01B4-6488-6D6A-4054E41543A3}"/>
              </a:ext>
            </a:extLst>
          </p:cNvPr>
          <p:cNvSpPr txBox="1">
            <a:spLocks/>
          </p:cNvSpPr>
          <p:nvPr/>
        </p:nvSpPr>
        <p:spPr>
          <a:xfrm>
            <a:off x="755210" y="1253362"/>
            <a:ext cx="10312079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5400" dirty="0"/>
              <a:t>Questions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1B25C9F-F686-CFAA-DD00-87295C39C74E}"/>
              </a:ext>
            </a:extLst>
          </p:cNvPr>
          <p:cNvSpPr txBox="1">
            <a:spLocks/>
          </p:cNvSpPr>
          <p:nvPr/>
        </p:nvSpPr>
        <p:spPr>
          <a:xfrm>
            <a:off x="1197863" y="3904489"/>
            <a:ext cx="937260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b="0" dirty="0"/>
              <a:t>What are your experiences making your data FAIR?</a:t>
            </a:r>
          </a:p>
        </p:txBody>
      </p:sp>
    </p:spTree>
    <p:extLst>
      <p:ext uri="{BB962C8B-B14F-4D97-AF65-F5344CB8AC3E}">
        <p14:creationId xmlns:p14="http://schemas.microsoft.com/office/powerpoint/2010/main" val="290836115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DE3059-DB5C-8CD2-715E-E60D931F2E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2019BFF-2E6D-01E8-06DD-1599EF508DD9}"/>
              </a:ext>
            </a:extLst>
          </p:cNvPr>
          <p:cNvSpPr/>
          <p:nvPr/>
        </p:nvSpPr>
        <p:spPr>
          <a:xfrm>
            <a:off x="1561045" y="5064348"/>
            <a:ext cx="6888573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320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sites.google.com/view/osceindhoven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LID4096" sz="3200">
              <a:solidFill>
                <a:schemeClr val="bg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0A836005-CE58-F68D-E84E-C926E12995FF}"/>
              </a:ext>
            </a:extLst>
          </p:cNvPr>
          <p:cNvSpPr/>
          <p:nvPr/>
        </p:nvSpPr>
        <p:spPr>
          <a:xfrm>
            <a:off x="1561045" y="4167874"/>
            <a:ext cx="402225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openscience@tue.nl</a:t>
            </a:r>
            <a:endParaRPr lang="LID4096" sz="360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F97E266-9562-CA4B-B566-90F3A23E7121}"/>
              </a:ext>
            </a:extLst>
          </p:cNvPr>
          <p:cNvSpPr/>
          <p:nvPr/>
        </p:nvSpPr>
        <p:spPr>
          <a:xfrm>
            <a:off x="461534" y="393748"/>
            <a:ext cx="7988084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Aptos" panose="020B0004020202020204" pitchFamily="34" charset="0"/>
              </a:rPr>
              <a:t>Join Our Community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0F28A4D1-2109-E1AA-57CD-DE4FCAE9EC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4617" y="4295813"/>
            <a:ext cx="506925" cy="5069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ED7A28C-0D42-C167-3CFA-27C8E6CBD5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618" y="5142199"/>
            <a:ext cx="506924" cy="506924"/>
          </a:xfrm>
          <a:prstGeom prst="rect">
            <a:avLst/>
          </a:prstGeom>
        </p:spPr>
      </p:pic>
      <p:pic>
        <p:nvPicPr>
          <p:cNvPr id="2" name="Picture 2" descr="qr-code for edu.nl/xxmq7">
            <a:extLst>
              <a:ext uri="{FF2B5EF4-FFF2-40B4-BE49-F238E27FC236}">
                <a16:creationId xmlns:a16="http://schemas.microsoft.com/office/drawing/2014/main" id="{5B4BFCD4-BE79-E794-7C4D-C2CBB5449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9757" y="1854147"/>
            <a:ext cx="2737626" cy="2960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blue and black logo&#10;&#10;AI-generated content may be incorrect.">
            <a:extLst>
              <a:ext uri="{FF2B5EF4-FFF2-40B4-BE49-F238E27FC236}">
                <a16:creationId xmlns:a16="http://schemas.microsoft.com/office/drawing/2014/main" id="{9C6D1033-BAF3-78D1-E2A5-0C4EEFBFAE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3302" y="1392882"/>
            <a:ext cx="6142938" cy="259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62154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BB39A5-CDBF-E75F-11BC-A5D2560632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9114" y="654485"/>
            <a:ext cx="10312079" cy="1325563"/>
          </a:xfrm>
        </p:spPr>
        <p:txBody>
          <a:bodyPr/>
          <a:lstStyle/>
          <a:p>
            <a:r>
              <a:rPr lang="en-US" dirty="0"/>
              <a:t>Links</a:t>
            </a:r>
          </a:p>
        </p:txBody>
      </p:sp>
      <p:sp>
        <p:nvSpPr>
          <p:cNvPr id="4" name="Title 2">
            <a:extLst>
              <a:ext uri="{FF2B5EF4-FFF2-40B4-BE49-F238E27FC236}">
                <a16:creationId xmlns:a16="http://schemas.microsoft.com/office/drawing/2014/main" id="{69B64AC3-3E33-2EE0-2195-D505FF1EEFCC}"/>
              </a:ext>
            </a:extLst>
          </p:cNvPr>
          <p:cNvSpPr txBox="1">
            <a:spLocks/>
          </p:cNvSpPr>
          <p:nvPr/>
        </p:nvSpPr>
        <p:spPr>
          <a:xfrm>
            <a:off x="1440179" y="1980048"/>
            <a:ext cx="9311641" cy="69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| dataset</a:t>
            </a:r>
            <a:endParaRPr lang="en-US" sz="4000" dirty="0">
              <a:solidFill>
                <a:schemeClr val="accent2"/>
              </a:solidFill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8802D8C-CD45-8C9E-CF6C-D1F3EB14767F}"/>
              </a:ext>
            </a:extLst>
          </p:cNvPr>
          <p:cNvSpPr txBox="1">
            <a:spLocks/>
          </p:cNvSpPr>
          <p:nvPr/>
        </p:nvSpPr>
        <p:spPr>
          <a:xfrm>
            <a:off x="1440178" y="3084000"/>
            <a:ext cx="9311641" cy="690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 | Nami’s dissertation</a:t>
            </a:r>
            <a:endParaRPr lang="en-US" sz="40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4522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C6A7F11-6FF2-E147-C1EB-3FE77A560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7023" y="1682710"/>
            <a:ext cx="7517954" cy="422884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1EA600-C4DE-941A-27F4-204AA6FFD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0690" y="510872"/>
            <a:ext cx="4287516" cy="871137"/>
          </a:xfrm>
        </p:spPr>
        <p:txBody>
          <a:bodyPr/>
          <a:lstStyle/>
          <a:p>
            <a:r>
              <a:rPr lang="en-US" dirty="0"/>
              <a:t>I shared regrets</a:t>
            </a:r>
          </a:p>
        </p:txBody>
      </p:sp>
    </p:spTree>
    <p:extLst>
      <p:ext uri="{BB962C8B-B14F-4D97-AF65-F5344CB8AC3E}">
        <p14:creationId xmlns:p14="http://schemas.microsoft.com/office/powerpoint/2010/main" val="11577437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04B407-E8CC-AF97-5721-B3E82F29D52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8111" t="26433" r="28548" b="28593"/>
          <a:stretch/>
        </p:blipFill>
        <p:spPr>
          <a:xfrm>
            <a:off x="1496929" y="1838201"/>
            <a:ext cx="3085370" cy="32015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97BB214-237E-7824-0BC0-717A3F352750}"/>
              </a:ext>
            </a:extLst>
          </p:cNvPr>
          <p:cNvSpPr txBox="1"/>
          <p:nvPr/>
        </p:nvSpPr>
        <p:spPr>
          <a:xfrm>
            <a:off x="6206836" y="1114926"/>
            <a:ext cx="406567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I am a </a:t>
            </a:r>
            <a:b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sz="4400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Data Steward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63A88-4AFA-1BC6-7457-26DB7D5654BB}"/>
              </a:ext>
            </a:extLst>
          </p:cNvPr>
          <p:cNvSpPr txBox="1"/>
          <p:nvPr/>
        </p:nvSpPr>
        <p:spPr>
          <a:xfrm>
            <a:off x="516628" y="583229"/>
            <a:ext cx="406567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Reminder</a:t>
            </a:r>
            <a:endParaRPr lang="en-US" sz="4400" b="1" dirty="0">
              <a:solidFill>
                <a:schemeClr val="accent2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8396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465826-B7EA-7064-8B19-DA16D014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Steward advises researchers to make their data </a:t>
            </a:r>
            <a:r>
              <a:rPr lang="en-US" dirty="0">
                <a:solidFill>
                  <a:schemeClr val="accent2"/>
                </a:solidFill>
              </a:rPr>
              <a:t>FAIR</a:t>
            </a:r>
          </a:p>
        </p:txBody>
      </p:sp>
    </p:spTree>
    <p:extLst>
      <p:ext uri="{BB962C8B-B14F-4D97-AF65-F5344CB8AC3E}">
        <p14:creationId xmlns:p14="http://schemas.microsoft.com/office/powerpoint/2010/main" val="42393933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________Default">
  <a:themeElements>
    <a:clrScheme name="________Default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________Default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________Default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lumMod val="102000"/>
                <a:satMod val="103000"/>
                <a:tint val="94000"/>
              </a:schemeClr>
            </a:gs>
            <a:gs pos="50000">
              <a:schemeClr val="phClr">
                <a:lumMod val="100000"/>
                <a:satMod val="110000"/>
                <a:shade val="100000"/>
              </a:schemeClr>
            </a:gs>
            <a:gs pos="100000">
              <a:schemeClr val="phClr">
                <a:lumMod val="120000"/>
                <a:satMod val="99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miter lim="800000"/>
        </a:ln>
        <a:ln w="12700" cap="flat" cmpd="sng" algn="ctr">
          <a:solidFill>
            <a:schemeClr val="phClr"/>
          </a:solidFill>
          <a:miter lim="800000"/>
        </a:ln>
        <a:ln w="19050" cap="flat" cmpd="sng" algn="ctr">
          <a:solidFill>
            <a:schemeClr val="phClr"/>
          </a:solidFill>
          <a:miter lim="800000"/>
        </a:ln>
      </a:lnStyleLst>
      <a:effectStyleLst>
        <a:effectStyle>
          <a:effectLst>
            <a:outerShdw blurRad="40000" dist="20000" dir="540000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lumMod val="102000"/>
                <a:satMod val="150000"/>
                <a:tint val="93000"/>
                <a:shade val="98000"/>
              </a:schemeClr>
            </a:gs>
            <a:gs pos="50000">
              <a:schemeClr val="phClr">
                <a:lumMod val="103000"/>
                <a:satMod val="130000"/>
                <a:tint val="98000"/>
                <a:shade val="90000"/>
              </a:schemeClr>
            </a:gs>
            <a:gs pos="100000">
              <a:schemeClr val="phClr">
                <a:satMod val="120000"/>
                <a:shade val="63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bjectType xmlns="c9e239e1-eba3-46c3-b6c4-774a7c1dd7fe">Concept</ObjectType>
    <Date_x0020_Document xmlns="c9e239e1-eba3-46c3-b6c4-774a7c1dd7fe">2025-11-03T14:31:13+00:00</Date_x0020_Document>
    <Results xmlns="c9e239e1-eba3-46c3-b6c4-774a7c1dd7fe">Unknown</Results>
    <Category_x0020_RDM xmlns="c9e239e1-eba3-46c3-b6c4-774a7c1dd7fe">General</Category_x0020_RDM>
    <Department_x0020_TU_x002f_e xmlns="c9e239e1-eba3-46c3-b6c4-774a7c1dd7fe">Data Management and Library</Department_x0020_TU_x002f_e>
    <Relations xmlns="c9e239e1-eba3-46c3-b6c4-774a7c1dd7fe" xsi:nil="true"/>
    <Authourised_x0020_by xmlns="c9e239e1-eba3-46c3-b6c4-774a7c1dd7fe">
      <UserInfo>
        <DisplayName/>
        <AccountId xsi:nil="true"/>
        <AccountType/>
      </UserInfo>
    </Authourised_x0020_by>
    <Origin xmlns="c9e239e1-eba3-46c3-b6c4-774a7c1dd7fe" xsi:nil="true"/>
    <TaxCatchAll xmlns="c9e239e1-eba3-46c3-b6c4-774a7c1dd7fe" xsi:nil="true"/>
    <Creator xmlns="c9e239e1-eba3-46c3-b6c4-774a7c1dd7fe">
      <UserInfo>
        <DisplayName/>
        <AccountId xsi:nil="true"/>
        <AccountType/>
      </UserInfo>
    </Creator>
    <Leader xmlns="c9e239e1-eba3-46c3-b6c4-774a7c1dd7fe">
      <UserInfo>
        <DisplayName/>
        <AccountId xsi:nil="true"/>
        <AccountType/>
      </UserInfo>
    </Leader>
    <Descriptions xmlns="c9e239e1-eba3-46c3-b6c4-774a7c1dd7fe" xsi:nil="true"/>
    <Coverages xmlns="c9e239e1-eba3-46c3-b6c4-774a7c1dd7fe" xsi:nil="true"/>
    <lcf76f155ced4ddcb4097134ff3c332f xmlns="9bddcc6d-5a40-4ec2-9543-10e19496ba30">
      <Terms xmlns="http://schemas.microsoft.com/office/infopath/2007/PartnerControls"/>
    </lcf76f155ced4ddcb4097134ff3c332f>
    <Identification_x0020_Code xmlns="c9e239e1-eba3-46c3-b6c4-774a7c1dd7fe" xsi:nil="true"/>
    <Date_x0020_Authourised xmlns="c9e239e1-eba3-46c3-b6c4-774a7c1dd7f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999B518C8EF4A9F0A52055D700488" ma:contentTypeVersion="38" ma:contentTypeDescription="Create a new document." ma:contentTypeScope="" ma:versionID="6dc32e411753eb8f70674e79eebaefad">
  <xsd:schema xmlns:xsd="http://www.w3.org/2001/XMLSchema" xmlns:xs="http://www.w3.org/2001/XMLSchema" xmlns:p="http://schemas.microsoft.com/office/2006/metadata/properties" xmlns:ns2="c9e239e1-eba3-46c3-b6c4-774a7c1dd7fe" xmlns:ns3="9bddcc6d-5a40-4ec2-9543-10e19496ba30" targetNamespace="http://schemas.microsoft.com/office/2006/metadata/properties" ma:root="true" ma:fieldsID="de3b04577c74f6843cc5702558630934" ns2:_="" ns3:_="">
    <xsd:import namespace="c9e239e1-eba3-46c3-b6c4-774a7c1dd7fe"/>
    <xsd:import namespace="9bddcc6d-5a40-4ec2-9543-10e19496ba30"/>
    <xsd:element name="properties">
      <xsd:complexType>
        <xsd:sequence>
          <xsd:element name="documentManagement">
            <xsd:complexType>
              <xsd:all>
                <xsd:element ref="ns2:ObjectType" minOccurs="0"/>
                <xsd:element ref="ns2:Category_x0020_RDM" minOccurs="0"/>
                <xsd:element ref="ns2:Descriptions" minOccurs="0"/>
                <xsd:element ref="ns2:Department_x0020_TU_x002f_e" minOccurs="0"/>
                <xsd:element ref="ns2:Creator" minOccurs="0"/>
                <xsd:element ref="ns2:Date_x0020_Document" minOccurs="0"/>
                <xsd:element ref="ns2:Results" minOccurs="0"/>
                <xsd:element ref="ns2:Origin" minOccurs="0"/>
                <xsd:element ref="ns2:Authourised_x0020_by" minOccurs="0"/>
                <xsd:element ref="ns2:Identification_x0020_Code" minOccurs="0"/>
                <xsd:element ref="ns3:MediaServiceMetadata" minOccurs="0"/>
                <xsd:element ref="ns3:MediaServiceFastMetadata" minOccurs="0"/>
                <xsd:element ref="ns2:Coverages" minOccurs="0"/>
                <xsd:element ref="ns2:Date_x0020_Authourised" minOccurs="0"/>
                <xsd:element ref="ns2:Relations" minOccurs="0"/>
                <xsd:element ref="ns2:Leader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lcf76f155ced4ddcb4097134ff3c332f" minOccurs="0"/>
                <xsd:element ref="ns2:TaxCatchAll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239e1-eba3-46c3-b6c4-774a7c1dd7fe" elementFormDefault="qualified">
    <xsd:import namespace="http://schemas.microsoft.com/office/2006/documentManagement/types"/>
    <xsd:import namespace="http://schemas.microsoft.com/office/infopath/2007/PartnerControls"/>
    <xsd:element name="ObjectType" ma:index="1" nillable="true" ma:displayName="ObjectType" ma:default="Concept" ma:description="Type of Information object." ma:format="Dropdown" ma:indexed="true" ma:internalName="ObjectType">
      <xsd:simpleType>
        <xsd:union memberTypes="dms:Text">
          <xsd:simpleType>
            <xsd:restriction base="dms:Choice">
              <xsd:enumeration value="Concept"/>
              <xsd:enumeration value="Report"/>
              <xsd:enumeration value="Project document"/>
              <xsd:enumeration value="Policy document"/>
              <xsd:enumeration value="Agenda"/>
              <xsd:enumeration value="Attachment"/>
              <xsd:enumeration value="Letter"/>
              <xsd:enumeration value="Book"/>
              <xsd:enumeration value="Brochure"/>
              <xsd:enumeration value="Contract"/>
              <xsd:enumeration value="List"/>
              <xsd:enumeration value="Article"/>
              <xsd:enumeration value="Image"/>
              <xsd:enumeration value="Education document"/>
              <xsd:enumeration value="Invoice"/>
              <xsd:enumeration value="Resolution"/>
              <xsd:enumeration value="Plan"/>
            </xsd:restriction>
          </xsd:simpleType>
        </xsd:union>
      </xsd:simpleType>
    </xsd:element>
    <xsd:element name="Category_x0020_RDM" ma:index="2" nillable="true" ma:displayName="Category RDM" ma:default="General" ma:description="Topic of which the object is classified.&#10;" ma:format="Dropdown" ma:internalName="Category_x0020_RDM">
      <xsd:simpleType>
        <xsd:union memberTypes="dms:Text">
          <xsd:simpleType>
            <xsd:restriction base="dms:Choice">
              <xsd:enumeration value="General"/>
              <xsd:enumeration value="NWO"/>
              <xsd:enumeration value="H2020"/>
              <xsd:enumeration value="Non-Funder"/>
              <xsd:enumeration value="ZonMW"/>
              <xsd:enumeration value="GDPR"/>
              <xsd:enumeration value="IPR"/>
              <xsd:enumeration value="Licences"/>
              <xsd:enumeration value="Statistics"/>
              <xsd:enumeration value="Metadata"/>
              <xsd:enumeration value="FAIR"/>
              <xsd:enumeration value="Bachelor"/>
              <xsd:enumeration value="Master"/>
              <xsd:enumeration value="PDH"/>
              <xsd:enumeration value="Researchers"/>
              <xsd:enumeration value="Support Department"/>
              <xsd:enumeration value="Software training"/>
              <xsd:enumeration value="Standard"/>
              <xsd:enumeration value="4TU"/>
              <xsd:enumeration value="Generic repository"/>
              <xsd:enumeration value="Subject specific repository"/>
              <xsd:enumeration value="Internal archiving"/>
              <xsd:enumeration value="Internal policies"/>
              <xsd:enumeration value="External policies"/>
              <xsd:enumeration value="Communication plan"/>
              <xsd:enumeration value="Website"/>
              <xsd:enumeration value="Research support portal"/>
              <xsd:enumeration value="UKB"/>
              <xsd:enumeration value="LCRDM"/>
              <xsd:enumeration value="RDA"/>
              <xsd:enumeration value="OSCTU/e"/>
            </xsd:restriction>
          </xsd:simpleType>
        </xsd:union>
      </xsd:simpleType>
    </xsd:element>
    <xsd:element name="Descriptions" ma:index="3" nillable="true" ma:displayName="Descriptions" ma:description="Context information. Short explanation about the object. &#10;" ma:internalName="Descriptions">
      <xsd:simpleType>
        <xsd:restriction base="dms:Note">
          <xsd:maxLength value="255"/>
        </xsd:restriction>
      </xsd:simpleType>
    </xsd:element>
    <xsd:element name="Department_x0020_TU_x002f_e" ma:index="4" nillable="true" ma:displayName="Department TU/e" ma:default="Data Management and Library" ma:description="Organisation that owns the object at the moment of registration.&#10;" ma:format="Dropdown" ma:internalName="Department_x0020_TU_x002F_e">
      <xsd:simpleType>
        <xsd:union memberTypes="dms:Text">
          <xsd:simpleType>
            <xsd:restriction base="dms:Choice">
              <xsd:enumeration value="Data Management and Library"/>
              <xsd:enumeration value="Biomedical Engineering"/>
              <xsd:enumeration value="Built Environment"/>
              <xsd:enumeration value="Electrical Engineering"/>
              <xsd:enumeration value="Industrial Design"/>
              <xsd:enumeration value="Chemical Engineering and Chemistry"/>
              <xsd:enumeration value="Industrial Engineering &amp; Innovation Sciences"/>
              <xsd:enumeration value="Applied Physics"/>
              <xsd:enumeration value="Mechanical Engineering"/>
              <xsd:enumeration value="Mathematics and Computer Science"/>
            </xsd:restriction>
          </xsd:simpleType>
        </xsd:union>
      </xsd:simpleType>
    </xsd:element>
    <xsd:element name="Creator" ma:index="5" nillable="true" ma:displayName="Creator" ma:description="Actual writer or creator of the object." ma:list="UserInfo" ma:SearchPeopleOnly="false" ma:SharePointGroup="0" ma:internalName="Crea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ate_x0020_Document" ma:index="6" nillable="true" ma:displayName="Date Document" ma:default="[today]" ma:description="The actual date that the object was created.&#10;" ma:format="DateOnly" ma:internalName="Date_x0020_Document">
      <xsd:simpleType>
        <xsd:restriction base="dms:DateTime"/>
      </xsd:simpleType>
    </xsd:element>
    <xsd:element name="Results" ma:index="7" nillable="true" ma:displayName="Results" ma:default="Unknown" ma:description="The result of the proces or status of the document.&#10;" ma:format="RadioButtons" ma:internalName="Results">
      <xsd:simpleType>
        <xsd:union memberTypes="dms:Text">
          <xsd:simpleType>
            <xsd:restriction base="dms:Choice">
              <xsd:enumeration value="Unknown"/>
              <xsd:enumeration value="Not started"/>
              <xsd:enumeration value="To be reviewed"/>
              <xsd:enumeration value="In progress"/>
              <xsd:enumeration value="Completed"/>
            </xsd:restriction>
          </xsd:simpleType>
        </xsd:union>
      </xsd:simpleType>
    </xsd:element>
    <xsd:element name="Origin" ma:index="8" nillable="true" ma:displayName="Origin" ma:description="Original source" ma:internalName="Origin">
      <xsd:simpleType>
        <xsd:restriction base="dms:Note">
          <xsd:maxLength value="255"/>
        </xsd:restriction>
      </xsd:simpleType>
    </xsd:element>
    <xsd:element name="Authourised_x0020_by" ma:index="9" nillable="true" ma:displayName="Authourised by" ma:description="An organization or person responsible for or involved in the creation, recording of an object." ma:list="UserInfo" ma:SharePointGroup="0" ma:internalName="Authouris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dentification_x0020_Code" ma:index="10" nillable="true" ma:displayName="Identification Code" ma:description="Number or code assigned to an object outside the dynamic archive&#10;" ma:internalName="Identification_x0020_Code">
      <xsd:simpleType>
        <xsd:restriction base="dms:Text">
          <xsd:maxLength value="255"/>
        </xsd:restriction>
      </xsd:simpleType>
    </xsd:element>
    <xsd:element name="Coverages" ma:index="20" nillable="true" ma:displayName="Coverages" ma:description="Valid period or location." ma:internalName="Coverages">
      <xsd:simpleType>
        <xsd:restriction base="dms:Text">
          <xsd:maxLength value="255"/>
        </xsd:restriction>
      </xsd:simpleType>
    </xsd:element>
    <xsd:element name="Date_x0020_Authourised" ma:index="21" nillable="true" ma:displayName="Date Authourised" ma:description="Date approved" ma:format="DateOnly" ma:internalName="Date_x0020_Authourised">
      <xsd:simpleType>
        <xsd:restriction base="dms:DateTime"/>
      </xsd:simpleType>
    </xsd:element>
    <xsd:element name="Relations" ma:index="22" nillable="true" ma:displayName="Relations" ma:description="Naam project or workflow of which document is part of." ma:internalName="Relations">
      <xsd:simpleType>
        <xsd:restriction base="dms:Text">
          <xsd:maxLength value="255"/>
        </xsd:restriction>
      </xsd:simpleType>
    </xsd:element>
    <xsd:element name="Leader" ma:index="23" nillable="true" ma:displayName="Leader" ma:description="Project or team leader or person responsible" ma:list="UserInfo" ma:SharePointGroup="0" ma:internalName="Lead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Users" ma:index="2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2bfc0286-fbfa-4171-b0cb-d3863062621c}" ma:internalName="TaxCatchAll" ma:showField="CatchAllData" ma:web="c9e239e1-eba3-46c3-b6c4-774a7c1dd7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dcc6d-5a40-4ec2-9543-10e19496b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8" nillable="true" ma:displayName="Tags" ma:internalName="MediaServiceAutoTags" ma:readOnly="true">
      <xsd:simpleType>
        <xsd:restriction base="dms:Text"/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2" nillable="true" ma:displayName="Location" ma:internalName="MediaServiceLocation" ma:readOnly="true">
      <xsd:simpleType>
        <xsd:restriction base="dms:Text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3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3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88FC011-2BA4-4605-A45F-AE7212859F62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C1B3DCB-502D-428B-8D67-46CAE794F791}">
  <ds:schemaRefs>
    <ds:schemaRef ds:uri="http://www.w3.org/XML/1998/namespace"/>
    <ds:schemaRef ds:uri="http://schemas.microsoft.com/office/2006/documentManagement/types"/>
    <ds:schemaRef ds:uri="http://purl.org/dc/elements/1.1/"/>
    <ds:schemaRef ds:uri="http://purl.org/dc/terms/"/>
    <ds:schemaRef ds:uri="c9e239e1-eba3-46c3-b6c4-774a7c1dd7fe"/>
    <ds:schemaRef ds:uri="9bddcc6d-5a40-4ec2-9543-10e19496ba30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AE15CFD4-2A65-4DB3-B798-5C92245AA87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239e1-eba3-46c3-b6c4-774a7c1dd7fe"/>
    <ds:schemaRef ds:uri="9bddcc6d-5a40-4ec2-9543-10e19496b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2588</TotalTime>
  <Words>1153</Words>
  <Application>Microsoft Macintosh PowerPoint</Application>
  <PresentationFormat>Widescreen</PresentationFormat>
  <Paragraphs>217</Paragraphs>
  <Slides>66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3" baseType="lpstr">
      <vt:lpstr>Noto Sans CJK JP</vt:lpstr>
      <vt:lpstr>Aptos</vt:lpstr>
      <vt:lpstr>Arial</vt:lpstr>
      <vt:lpstr>Calibri</vt:lpstr>
      <vt:lpstr>Fira Sans</vt:lpstr>
      <vt:lpstr>1_Office Theme</vt:lpstr>
      <vt:lpstr>________Default</vt:lpstr>
      <vt:lpstr>Making My Data FAIR  as a Data Steward</vt:lpstr>
      <vt:lpstr>12:30-12:40 Let’s have lunch</vt:lpstr>
      <vt:lpstr>Join Open Science Retreat</vt:lpstr>
      <vt:lpstr>PowerPoint Presentation</vt:lpstr>
      <vt:lpstr>PowerPoint Presentation</vt:lpstr>
      <vt:lpstr>I made a docker container for my thesis</vt:lpstr>
      <vt:lpstr>I shared regrets</vt:lpstr>
      <vt:lpstr>PowerPoint Presentation</vt:lpstr>
      <vt:lpstr>Data Steward advises researchers to make their data FAIR</vt:lpstr>
      <vt:lpstr>PowerPoint Presentation</vt:lpstr>
      <vt:lpstr>PowerPoint Presentation</vt:lpstr>
      <vt:lpstr>PowerPoint Presentation</vt:lpstr>
      <vt:lpstr>I want to fix this!</vt:lpstr>
      <vt:lpstr>First, let’s define terms</vt:lpstr>
      <vt:lpstr>"Research Data"</vt:lpstr>
      <vt:lpstr>What are FAIR data principles?</vt:lpstr>
      <vt:lpstr>PowerPoint Presentation</vt:lpstr>
      <vt:lpstr>PowerPoint Presentation</vt:lpstr>
      <vt:lpstr>Previous state of my data</vt:lpstr>
      <vt:lpstr>I had all my code and data in one Git repository</vt:lpstr>
      <vt:lpstr>A journey of a thousand miles begins with a single step.</vt:lpstr>
      <vt:lpstr>A journey to FAIR data begins with ______________________________.</vt:lpstr>
      <vt:lpstr>A journey to FAIR data begins with posting data on a data repository.</vt:lpstr>
      <vt:lpstr>First goal: Post my data on Zenodo</vt:lpstr>
      <vt:lpstr>PowerPoint Presentation</vt:lpstr>
      <vt:lpstr>What were my challenges?</vt:lpstr>
      <vt:lpstr>What were my challenges?</vt:lpstr>
      <vt:lpstr>Challenge 1</vt:lpstr>
      <vt:lpstr>Which dataset did I choose?</vt:lpstr>
      <vt:lpstr>PowerPoint Presentation</vt:lpstr>
      <vt:lpstr>Challenge 2</vt:lpstr>
      <vt:lpstr>Searching for metadata schema on resources</vt:lpstr>
      <vt:lpstr>I was lost in search</vt:lpstr>
      <vt:lpstr>Most standards were too generic or too specific</vt:lpstr>
      <vt:lpstr>What did I do next?</vt:lpstr>
      <vt:lpstr>What did I do next?</vt:lpstr>
      <vt:lpstr>I remembered my time in Italy</vt:lpstr>
      <vt:lpstr>I attended a hackathon for Psych-DS</vt:lpstr>
      <vt:lpstr>Psych-DS is a community data standard</vt:lpstr>
      <vt:lpstr>Psych-DS provides a step-by-step guide</vt:lpstr>
      <vt:lpstr>I made a Git repository with Psych-DS metadata</vt:lpstr>
      <vt:lpstr>I published the repository on Zenodo</vt:lpstr>
      <vt:lpstr>The metadata about the dataset was looking ok </vt:lpstr>
      <vt:lpstr>But how about metadata about variables</vt:lpstr>
      <vt:lpstr>So, I looked into my variable-level metadata</vt:lpstr>
      <vt:lpstr>Challenge 3</vt:lpstr>
      <vt:lpstr>PowerPoint Presentation</vt:lpstr>
      <vt:lpstr>PowerPoint Presentation</vt:lpstr>
      <vt:lpstr>PowerPoint Presentation</vt:lpstr>
      <vt:lpstr>It was a lot of work</vt:lpstr>
      <vt:lpstr>Why am I doing this? </vt:lpstr>
      <vt:lpstr>Watch out for FAIR Data Burnout!</vt:lpstr>
      <vt:lpstr>PowerPoint Presentation</vt:lpstr>
      <vt:lpstr>There are tools to score FAIR-ness of a dataset.</vt:lpstr>
      <vt:lpstr>PowerPoint Presentation</vt:lpstr>
      <vt:lpstr>PowerPoint Presentation</vt:lpstr>
      <vt:lpstr>PowerPoint Presentation</vt:lpstr>
      <vt:lpstr>Why are we making data FAIR?</vt:lpstr>
      <vt:lpstr>We make data FAIR, so that someone else can re-use the data.</vt:lpstr>
      <vt:lpstr>Who is the that someone else?</vt:lpstr>
      <vt:lpstr>A future data user can be me.</vt:lpstr>
      <vt:lpstr>If I were to do it again, I’d try to make a link with another dataset. </vt:lpstr>
      <vt:lpstr>What are your questions?</vt:lpstr>
      <vt:lpstr>What are your challenges?</vt:lpstr>
      <vt:lpstr>PowerPoint Presentation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Sunami, Nami</dc:creator>
  <cp:lastModifiedBy>Sunami, Nami</cp:lastModifiedBy>
  <cp:revision>3</cp:revision>
  <dcterms:created xsi:type="dcterms:W3CDTF">2025-11-03T13:29:52Z</dcterms:created>
  <dcterms:modified xsi:type="dcterms:W3CDTF">2025-11-20T14:24:51Z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0x01010023A999B518C8EF4A9F0A52055D700488</vt:lpwstr>
  </property>
  <property fmtid="{D5CDD505-2E9C-101B-9397-08002B2CF9AE}" pid="3" name="MediaServiceImageTags">
    <vt:lpwstr/>
  </property>
</Properties>
</file>